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84" r:id="rId2"/>
    <p:sldId id="288" r:id="rId3"/>
    <p:sldId id="320" r:id="rId4"/>
    <p:sldId id="287" r:id="rId5"/>
    <p:sldId id="289" r:id="rId6"/>
    <p:sldId id="291" r:id="rId7"/>
    <p:sldId id="292" r:id="rId8"/>
    <p:sldId id="293" r:id="rId9"/>
    <p:sldId id="294" r:id="rId10"/>
    <p:sldId id="285" r:id="rId11"/>
    <p:sldId id="295" r:id="rId12"/>
    <p:sldId id="296" r:id="rId13"/>
    <p:sldId id="256" r:id="rId14"/>
    <p:sldId id="257" r:id="rId15"/>
    <p:sldId id="258" r:id="rId16"/>
    <p:sldId id="259" r:id="rId17"/>
    <p:sldId id="317" r:id="rId18"/>
    <p:sldId id="318" r:id="rId19"/>
    <p:sldId id="306" r:id="rId20"/>
    <p:sldId id="307" r:id="rId21"/>
    <p:sldId id="326" r:id="rId22"/>
    <p:sldId id="310" r:id="rId23"/>
    <p:sldId id="322" r:id="rId24"/>
    <p:sldId id="323" r:id="rId25"/>
    <p:sldId id="324" r:id="rId26"/>
    <p:sldId id="325" r:id="rId27"/>
    <p:sldId id="305" r:id="rId28"/>
    <p:sldId id="321" r:id="rId29"/>
    <p:sldId id="327" r:id="rId30"/>
    <p:sldId id="328" r:id="rId31"/>
    <p:sldId id="304" r:id="rId32"/>
    <p:sldId id="329" r:id="rId33"/>
    <p:sldId id="313" r:id="rId34"/>
    <p:sldId id="308" r:id="rId35"/>
    <p:sldId id="309" r:id="rId36"/>
    <p:sldId id="314" r:id="rId37"/>
    <p:sldId id="330" r:id="rId38"/>
    <p:sldId id="315" r:id="rId39"/>
    <p:sldId id="331" r:id="rId40"/>
    <p:sldId id="298" r:id="rId41"/>
    <p:sldId id="29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47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7FA36-52B0-4330-A9BC-FBF2C1F30B6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FF2C-A056-45EE-8A14-A68F7BFEA3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3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5b2fef6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1865b2fef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56270-E804-306C-29A7-6671170C5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005" y="1336682"/>
            <a:ext cx="3119438" cy="2387600"/>
          </a:xfrm>
        </p:spPr>
        <p:txBody>
          <a:bodyPr anchor="ctr">
            <a:noAutofit/>
          </a:bodyPr>
          <a:lstStyle>
            <a:lvl1pPr algn="ctr">
              <a:defRPr sz="4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F9555E-25F1-143F-80E3-088A8D779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005" y="3816357"/>
            <a:ext cx="3119438" cy="43418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964AE-1C0D-4D10-708B-EAFB383F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DC32-362B-4BE8-B4E9-E4D9FDE4A99A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6B149-4BC6-9367-2232-5717C420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DD1F5A-CF5F-2AD1-D908-2B51E7F9683B}"/>
              </a:ext>
            </a:extLst>
          </p:cNvPr>
          <p:cNvCxnSpPr/>
          <p:nvPr userDrawn="1"/>
        </p:nvCxnSpPr>
        <p:spPr>
          <a:xfrm>
            <a:off x="3818146" y="1319249"/>
            <a:ext cx="0" cy="3615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349BD608-A364-2171-4800-AF0CF93FD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3694" y="1336682"/>
            <a:ext cx="3459163" cy="2079625"/>
          </a:xfrm>
        </p:spPr>
        <p:txBody>
          <a:bodyPr/>
          <a:lstStyle>
            <a:lvl1pPr marL="514350" indent="-514350">
              <a:buFont typeface="+mj-lt"/>
              <a:buAutoNum type="romanUcPeriod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96460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pos="32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49861-C433-03A4-CD34-8FE1F709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BA5AE-16DC-555D-EA33-6AAB80DF9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B5E2C-1349-A73D-2F25-AC6912A7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A7389-9209-44BD-9713-675B39647D9B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A55B5-2589-8FE7-F990-508279022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DBB27-5172-8A4D-516D-6B033300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91F06B-E846-D18C-0335-2E94F9624BA7}"/>
              </a:ext>
            </a:extLst>
          </p:cNvPr>
          <p:cNvSpPr txBox="1"/>
          <p:nvPr userDrawn="1"/>
        </p:nvSpPr>
        <p:spPr>
          <a:xfrm>
            <a:off x="1430931" y="181484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Agenda</a:t>
            </a:r>
            <a:endParaRPr lang="ko-KR" altLang="en-US" sz="3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E1C43C-A9A1-7D6B-074B-BD91E30984D4}"/>
              </a:ext>
            </a:extLst>
          </p:cNvPr>
          <p:cNvCxnSpPr/>
          <p:nvPr userDrawn="1"/>
        </p:nvCxnSpPr>
        <p:spPr>
          <a:xfrm>
            <a:off x="3818146" y="1319249"/>
            <a:ext cx="0" cy="3615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5251B3-C642-11A1-3597-DC6D6FCFE437}"/>
              </a:ext>
            </a:extLst>
          </p:cNvPr>
          <p:cNvSpPr txBox="1"/>
          <p:nvPr userDrawn="1"/>
        </p:nvSpPr>
        <p:spPr>
          <a:xfrm>
            <a:off x="6233276" y="1814840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endParaRPr lang="en-US" altLang="ko-KR" dirty="0"/>
          </a:p>
          <a:p>
            <a:pPr marL="400050" indent="-400050">
              <a:buFont typeface="+mj-lt"/>
              <a:buAutoNum type="romanUcPeriod"/>
            </a:pP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B27DF13-9F52-C4A1-674A-BECA465FB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3694" y="1814840"/>
            <a:ext cx="3459163" cy="2079625"/>
          </a:xfrm>
        </p:spPr>
        <p:txBody>
          <a:bodyPr/>
          <a:lstStyle>
            <a:lvl1pPr marL="514350" indent="-514350">
              <a:buFont typeface="+mj-lt"/>
              <a:buAutoNum type="romanUcPeriod"/>
              <a:defRPr sz="2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942506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2E87E-F631-4038-760E-AC925732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2" y="197604"/>
            <a:ext cx="10515600" cy="64699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B48CA-69CE-35C6-BE18-570EF874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18E0-5563-47F4-A3F1-FF84A7336414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C1537-7438-6454-0ABE-ABCF23F5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F211D-E505-B93D-5F4B-0436D7B3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10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E4AA1A-1714-1E8B-62AE-9E37D189C725}"/>
              </a:ext>
            </a:extLst>
          </p:cNvPr>
          <p:cNvCxnSpPr/>
          <p:nvPr userDrawn="1"/>
        </p:nvCxnSpPr>
        <p:spPr>
          <a:xfrm>
            <a:off x="294090" y="907423"/>
            <a:ext cx="116480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9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6986-E5FB-2EB7-9105-4281508A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F6CF6-72C3-BAA1-B89C-BF2B0BF83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17483-CA26-4530-ADAD-3401243F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6C4A-0BE7-4B64-A7BF-9A687D24B3C5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A3091-336F-83A8-2DF5-3289117C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3786-0C7E-ED6E-C6D0-6761CD60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AA4B-B28E-455E-B4C2-25999C134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2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CB5D08-66C6-5E06-CA06-2CF0E0D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CA49B-687D-429F-0187-3D6742062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FB671-C07A-352F-9D0A-F96D06893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0E387-797C-407D-BC95-F0577D6D5D3B}" type="datetime1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7FBAA-46BD-1520-0E3F-BF4FD0BED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83BE3-19BD-33AC-AA66-9A43F7227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3FED0-5011-49A9-8BA6-91CF7E779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4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089F2-FF4C-45CA-B21A-3EF906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3FED0-5011-49A9-8BA6-91CF7E7794F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902D7466-7271-043E-54A5-FB428741CB91}"/>
              </a:ext>
            </a:extLst>
          </p:cNvPr>
          <p:cNvSpPr txBox="1">
            <a:spLocks/>
          </p:cNvSpPr>
          <p:nvPr/>
        </p:nvSpPr>
        <p:spPr>
          <a:xfrm>
            <a:off x="941550" y="459605"/>
            <a:ext cx="473457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solidFill>
                  <a:schemeClr val="bg1"/>
                </a:solidFill>
              </a:rPr>
              <a:t>Capstone</a:t>
            </a:r>
            <a:r>
              <a:rPr lang="ko-KR" altLang="en-US" sz="6600" b="1" dirty="0">
                <a:solidFill>
                  <a:schemeClr val="bg1"/>
                </a:solidFill>
              </a:rPr>
              <a:t> </a:t>
            </a:r>
            <a:r>
              <a:rPr lang="en-US" altLang="ko-KR" sz="6600" b="1" dirty="0">
                <a:solidFill>
                  <a:schemeClr val="bg1"/>
                </a:solidFill>
              </a:rPr>
              <a:t>Project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FE7B1E-EC76-8390-AFF4-08FD07F6FFB2}"/>
              </a:ext>
            </a:extLst>
          </p:cNvPr>
          <p:cNvGrpSpPr/>
          <p:nvPr/>
        </p:nvGrpSpPr>
        <p:grpSpPr>
          <a:xfrm>
            <a:off x="7976980" y="276588"/>
            <a:ext cx="3382664" cy="6304824"/>
            <a:chOff x="4925870" y="562853"/>
            <a:chExt cx="3382664" cy="63048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BAB4E-15C7-208F-C5B8-75A7902CE780}"/>
                </a:ext>
              </a:extLst>
            </p:cNvPr>
            <p:cNvSpPr txBox="1"/>
            <p:nvPr/>
          </p:nvSpPr>
          <p:spPr>
            <a:xfrm>
              <a:off x="4925870" y="1737890"/>
              <a:ext cx="2175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03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분석설계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8A6D4-BB7A-9F4C-F9AB-EC2EF304BFAF}"/>
                </a:ext>
              </a:extLst>
            </p:cNvPr>
            <p:cNvSpPr txBox="1"/>
            <p:nvPr/>
          </p:nvSpPr>
          <p:spPr>
            <a:xfrm>
              <a:off x="5560666" y="2276982"/>
              <a:ext cx="2747868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조직구성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_Event Storming</a:t>
              </a: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헥사고날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아키텍처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83641-884B-9CC7-A4AA-A4BD51FB55F3}"/>
                </a:ext>
              </a:extLst>
            </p:cNvPr>
            <p:cNvSpPr txBox="1"/>
            <p:nvPr/>
          </p:nvSpPr>
          <p:spPr>
            <a:xfrm>
              <a:off x="4925870" y="3266302"/>
              <a:ext cx="1398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B7ABC1-15BB-DDF5-ABCC-E4DADD7EF45B}"/>
                </a:ext>
              </a:extLst>
            </p:cNvPr>
            <p:cNvSpPr txBox="1"/>
            <p:nvPr/>
          </p:nvSpPr>
          <p:spPr>
            <a:xfrm>
              <a:off x="5560666" y="3758998"/>
              <a:ext cx="2372765" cy="1374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개념도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구성도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_DB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25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_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구현체크포인트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C1B3E66-4FA9-5F6D-DB82-3DCD457264D8}"/>
                </a:ext>
              </a:extLst>
            </p:cNvPr>
            <p:cNvGrpSpPr/>
            <p:nvPr/>
          </p:nvGrpSpPr>
          <p:grpSpPr>
            <a:xfrm>
              <a:off x="4925870" y="4999612"/>
              <a:ext cx="3007561" cy="1868065"/>
              <a:chOff x="8611465" y="1743228"/>
              <a:chExt cx="3007561" cy="18680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12573B-0531-4CC5-F965-82814FA6774A}"/>
                  </a:ext>
                </a:extLst>
              </p:cNvPr>
              <p:cNvSpPr txBox="1"/>
              <p:nvPr/>
            </p:nvSpPr>
            <p:spPr>
              <a:xfrm>
                <a:off x="8611465" y="1743228"/>
                <a:ext cx="13981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05</a:t>
                </a:r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EE28A1-6977-8C92-E9DB-28FEA9DE5BDF}"/>
                  </a:ext>
                </a:extLst>
              </p:cNvPr>
              <p:cNvSpPr txBox="1"/>
              <p:nvPr/>
            </p:nvSpPr>
            <p:spPr>
              <a:xfrm>
                <a:off x="9246261" y="2236558"/>
                <a:ext cx="2372765" cy="1374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개념도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구성도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_DB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구성</a:t>
                </a:r>
                <a:endPara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_</a:t>
                </a:r>
                <a:r>
                  <a:rPr lang="ko-KR" alt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운영체크포인트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18923-C93A-7102-3E08-F275DD3633D0}"/>
                </a:ext>
              </a:extLst>
            </p:cNvPr>
            <p:cNvSpPr txBox="1"/>
            <p:nvPr/>
          </p:nvSpPr>
          <p:spPr>
            <a:xfrm>
              <a:off x="4925870" y="562853"/>
              <a:ext cx="31902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01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시나리오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E3DF4-0425-9DD9-DC27-E5FA2B6A5E1C}"/>
                </a:ext>
              </a:extLst>
            </p:cNvPr>
            <p:cNvSpPr txBox="1"/>
            <p:nvPr/>
          </p:nvSpPr>
          <p:spPr>
            <a:xfrm>
              <a:off x="4925870" y="1150372"/>
              <a:ext cx="24128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ED7D3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체크포인트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id="{8EEA399C-B3F0-2509-6EA0-90241FF1F36D}"/>
              </a:ext>
            </a:extLst>
          </p:cNvPr>
          <p:cNvSpPr txBox="1">
            <a:spLocks/>
          </p:cNvSpPr>
          <p:nvPr/>
        </p:nvSpPr>
        <p:spPr>
          <a:xfrm>
            <a:off x="885865" y="2235200"/>
            <a:ext cx="473457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rgbClr val="ED7D31"/>
                </a:solidFill>
              </a:rPr>
              <a:t>Capstone</a:t>
            </a:r>
            <a:r>
              <a:rPr lang="ko-KR" altLang="en-US" sz="5400" b="1" dirty="0">
                <a:solidFill>
                  <a:srgbClr val="ED7D31"/>
                </a:solidFill>
              </a:rPr>
              <a:t> </a:t>
            </a:r>
            <a:r>
              <a:rPr lang="en-US" altLang="ko-KR" sz="5400" b="1" dirty="0">
                <a:solidFill>
                  <a:srgbClr val="ED7D31"/>
                </a:solidFill>
              </a:rPr>
              <a:t>Project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9BC302-9E4D-DAD4-AAAD-88D58F6E990B}"/>
              </a:ext>
            </a:extLst>
          </p:cNvPr>
          <p:cNvCxnSpPr>
            <a:cxnSpLocks/>
          </p:cNvCxnSpPr>
          <p:nvPr/>
        </p:nvCxnSpPr>
        <p:spPr>
          <a:xfrm>
            <a:off x="7443639" y="1629000"/>
            <a:ext cx="0" cy="3600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6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2CF6366-17C9-6EAB-0965-6F58ABE824BC}"/>
              </a:ext>
            </a:extLst>
          </p:cNvPr>
          <p:cNvGrpSpPr/>
          <p:nvPr/>
        </p:nvGrpSpPr>
        <p:grpSpPr>
          <a:xfrm>
            <a:off x="991351" y="1694872"/>
            <a:ext cx="10209298" cy="4905170"/>
            <a:chOff x="737433" y="1167033"/>
            <a:chExt cx="10209298" cy="49051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2733583-EAAB-6CDB-1D52-2FB0A304B2EE}"/>
                </a:ext>
              </a:extLst>
            </p:cNvPr>
            <p:cNvGrpSpPr/>
            <p:nvPr/>
          </p:nvGrpSpPr>
          <p:grpSpPr>
            <a:xfrm>
              <a:off x="1245270" y="1167033"/>
              <a:ext cx="2520000" cy="1980000"/>
              <a:chOff x="1575320" y="914400"/>
              <a:chExt cx="2520000" cy="1980000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99FA547E-EB4E-30AC-2DD4-15B5BA7968FA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예약 시스템</a:t>
                </a: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1DA649B-72E9-2572-AD7F-97F6A6418ADC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01B41D6-A1CE-A7AE-44E4-A168B39CCDE9}"/>
                </a:ext>
              </a:extLst>
            </p:cNvPr>
            <p:cNvGrpSpPr/>
            <p:nvPr/>
          </p:nvGrpSpPr>
          <p:grpSpPr>
            <a:xfrm>
              <a:off x="1605270" y="3887305"/>
              <a:ext cx="1800000" cy="2184898"/>
              <a:chOff x="1082349" y="3218702"/>
              <a:chExt cx="1800000" cy="2184898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FFC7E82-4647-3B54-5446-0A090B564B48}"/>
                  </a:ext>
                </a:extLst>
              </p:cNvPr>
              <p:cNvGrpSpPr/>
              <p:nvPr/>
            </p:nvGrpSpPr>
            <p:grpSpPr>
              <a:xfrm>
                <a:off x="1082349" y="3218702"/>
                <a:ext cx="1800000" cy="2184898"/>
                <a:chOff x="1455573" y="3363683"/>
                <a:chExt cx="1800000" cy="2184898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05C078C-9CA2-3BCC-6FB1-DEF5B7B0FD93}"/>
                    </a:ext>
                  </a:extLst>
                </p:cNvPr>
                <p:cNvSpPr/>
                <p:nvPr/>
              </p:nvSpPr>
              <p:spPr>
                <a:xfrm>
                  <a:off x="1455573" y="3621449"/>
                  <a:ext cx="1800000" cy="180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6F5668D3-5E5C-E273-966E-7327422B3E9C}"/>
                    </a:ext>
                  </a:extLst>
                </p:cNvPr>
                <p:cNvGrpSpPr/>
                <p:nvPr/>
              </p:nvGrpSpPr>
              <p:grpSpPr>
                <a:xfrm>
                  <a:off x="1567136" y="3363683"/>
                  <a:ext cx="1576875" cy="2184898"/>
                  <a:chOff x="3116423" y="3362918"/>
                  <a:chExt cx="1576875" cy="2184898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EC22A0B1-2756-F211-D995-DB6ADD6A9B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23901" r="39764">
                                <a14:foregroundMark x1="32268" y1="36628" x2="32428" y2="38953"/>
                              </a14:backgroundRemoval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18" r="58253"/>
                  <a:stretch/>
                </p:blipFill>
                <p:spPr>
                  <a:xfrm>
                    <a:off x="3116423" y="3362918"/>
                    <a:ext cx="1576875" cy="2184898"/>
                  </a:xfrm>
                  <a:prstGeom prst="rect">
                    <a:avLst/>
                  </a:prstGeom>
                </p:spPr>
              </p:pic>
              <p:sp>
                <p:nvSpPr>
                  <p:cNvPr id="5" name="타원 4">
                    <a:extLst>
                      <a:ext uri="{FF2B5EF4-FFF2-40B4-BE49-F238E27FC236}">
                        <a16:creationId xmlns:a16="http://schemas.microsoft.com/office/drawing/2014/main" id="{F97275FB-593B-3D7C-67CD-473108629058}"/>
                      </a:ext>
                    </a:extLst>
                  </p:cNvPr>
                  <p:cNvSpPr/>
                  <p:nvPr/>
                </p:nvSpPr>
                <p:spPr>
                  <a:xfrm>
                    <a:off x="3544860" y="3788705"/>
                    <a:ext cx="720000" cy="720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1ED29-6517-2DDE-33AB-D49EE1B4EE3F}"/>
                  </a:ext>
                </a:extLst>
              </p:cNvPr>
              <p:cNvSpPr txBox="1"/>
              <p:nvPr/>
            </p:nvSpPr>
            <p:spPr>
              <a:xfrm>
                <a:off x="1543768" y="494446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사용자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104F1F-0D9E-B96A-5C1B-67155F0F1926}"/>
                </a:ext>
              </a:extLst>
            </p:cNvPr>
            <p:cNvGrpSpPr/>
            <p:nvPr/>
          </p:nvGrpSpPr>
          <p:grpSpPr>
            <a:xfrm>
              <a:off x="4836000" y="3989754"/>
              <a:ext cx="2520000" cy="1980000"/>
              <a:chOff x="1575320" y="914400"/>
              <a:chExt cx="2520000" cy="1980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DAC42CA-A478-57DE-1DFD-666E1672B5EA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/>
                  <a:t>MyParcel</a:t>
                </a:r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6B33AF-3787-97B4-A3A8-FCBF04EC0682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60C2B6-51A1-5361-8BCD-35E6701045B8}"/>
                </a:ext>
              </a:extLst>
            </p:cNvPr>
            <p:cNvGrpSpPr/>
            <p:nvPr/>
          </p:nvGrpSpPr>
          <p:grpSpPr>
            <a:xfrm>
              <a:off x="4836000" y="1167033"/>
              <a:ext cx="2520000" cy="1980000"/>
              <a:chOff x="1575320" y="914400"/>
              <a:chExt cx="2520000" cy="19800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2B64C27-15AF-6EA0-E173-CB7396896BAD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배달 시스템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5248D9-3A0A-890C-C418-D0DE1D6A810D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2832B3E-9F20-B617-528E-0119100A2CA1}"/>
                </a:ext>
              </a:extLst>
            </p:cNvPr>
            <p:cNvGrpSpPr/>
            <p:nvPr/>
          </p:nvGrpSpPr>
          <p:grpSpPr>
            <a:xfrm>
              <a:off x="8426731" y="1167033"/>
              <a:ext cx="2520000" cy="1980000"/>
              <a:chOff x="1575320" y="914400"/>
              <a:chExt cx="2520000" cy="198000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3E100A8-AD4E-93C1-F4EF-F9FB63A77FF3}"/>
                  </a:ext>
                </a:extLst>
              </p:cNvPr>
              <p:cNvSpPr/>
              <p:nvPr/>
            </p:nvSpPr>
            <p:spPr>
              <a:xfrm>
                <a:off x="1575320" y="914400"/>
                <a:ext cx="252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물류 시스템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319FCD2-1EAA-8D5C-8352-BE18E79289BE}"/>
                  </a:ext>
                </a:extLst>
              </p:cNvPr>
              <p:cNvSpPr/>
              <p:nvPr/>
            </p:nvSpPr>
            <p:spPr>
              <a:xfrm>
                <a:off x="1575320" y="1454400"/>
                <a:ext cx="2520000" cy="144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492EF8-405F-267C-2CEA-EB25B8F723A1}"/>
                </a:ext>
              </a:extLst>
            </p:cNvPr>
            <p:cNvGrpSpPr/>
            <p:nvPr/>
          </p:nvGrpSpPr>
          <p:grpSpPr>
            <a:xfrm>
              <a:off x="8786731" y="3887305"/>
              <a:ext cx="1800000" cy="2184898"/>
              <a:chOff x="1082349" y="3218702"/>
              <a:chExt cx="1800000" cy="218489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911055D-AB88-76EB-7FF2-2B5FD3E87DF0}"/>
                  </a:ext>
                </a:extLst>
              </p:cNvPr>
              <p:cNvGrpSpPr/>
              <p:nvPr/>
            </p:nvGrpSpPr>
            <p:grpSpPr>
              <a:xfrm>
                <a:off x="1082349" y="3218702"/>
                <a:ext cx="1800000" cy="2184898"/>
                <a:chOff x="1455573" y="3363683"/>
                <a:chExt cx="1800000" cy="218489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35E1C4A-6DC6-AA33-F589-EEB1B418333E}"/>
                    </a:ext>
                  </a:extLst>
                </p:cNvPr>
                <p:cNvSpPr/>
                <p:nvPr/>
              </p:nvSpPr>
              <p:spPr>
                <a:xfrm>
                  <a:off x="1455573" y="3621449"/>
                  <a:ext cx="1800000" cy="180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71F6274-9C85-B1D3-DC55-AEB0FC545168}"/>
                    </a:ext>
                  </a:extLst>
                </p:cNvPr>
                <p:cNvGrpSpPr/>
                <p:nvPr/>
              </p:nvGrpSpPr>
              <p:grpSpPr>
                <a:xfrm>
                  <a:off x="1567136" y="3363683"/>
                  <a:ext cx="1576875" cy="2184898"/>
                  <a:chOff x="3116423" y="3362918"/>
                  <a:chExt cx="1576875" cy="2184898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C2577657-DF75-9BEB-1503-FE616F91FB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23901" r="39764">
                                <a14:foregroundMark x1="32268" y1="36628" x2="32428" y2="38953"/>
                              </a14:backgroundRemoval>
                            </a14:imgEffect>
                            <a14:imgEffect>
                              <a14:saturation sat="4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18" r="58253"/>
                  <a:stretch/>
                </p:blipFill>
                <p:spPr>
                  <a:xfrm>
                    <a:off x="3116423" y="3362918"/>
                    <a:ext cx="1576875" cy="2184898"/>
                  </a:xfrm>
                  <a:prstGeom prst="rect">
                    <a:avLst/>
                  </a:prstGeom>
                </p:spPr>
              </p:pic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39493D7D-2883-9E52-AF09-A4D63A7A3D01}"/>
                      </a:ext>
                    </a:extLst>
                  </p:cNvPr>
                  <p:cNvSpPr/>
                  <p:nvPr/>
                </p:nvSpPr>
                <p:spPr>
                  <a:xfrm>
                    <a:off x="3544860" y="3788705"/>
                    <a:ext cx="720000" cy="720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/>
                  </a:p>
                </p:txBody>
              </p:sp>
            </p:grp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F01F01-83E3-A950-902F-01B1A4405208}"/>
                  </a:ext>
                </a:extLst>
              </p:cNvPr>
              <p:cNvSpPr txBox="1"/>
              <p:nvPr/>
            </p:nvSpPr>
            <p:spPr>
              <a:xfrm>
                <a:off x="1543768" y="494446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관리자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22916F-A071-02D4-8632-BF7F1D58D6EF}"/>
                </a:ext>
              </a:extLst>
            </p:cNvPr>
            <p:cNvSpPr txBox="1"/>
            <p:nvPr/>
          </p:nvSpPr>
          <p:spPr>
            <a:xfrm>
              <a:off x="1274669" y="1953102"/>
              <a:ext cx="19495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택배예약</a:t>
              </a:r>
              <a:r>
                <a:rPr lang="en-US" altLang="ko-KR" dirty="0"/>
                <a:t>/</a:t>
              </a:r>
              <a:r>
                <a:rPr lang="ko-KR" altLang="en-US" dirty="0"/>
                <a:t>취소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고객정보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송장상태</a:t>
              </a:r>
              <a:endParaRPr lang="en-US" altLang="ko-K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3200FA-DF72-8F05-55CD-5779FCA49C54}"/>
                </a:ext>
              </a:extLst>
            </p:cNvPr>
            <p:cNvSpPr txBox="1"/>
            <p:nvPr/>
          </p:nvSpPr>
          <p:spPr>
            <a:xfrm>
              <a:off x="4869409" y="1953102"/>
              <a:ext cx="1858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택배배송상태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배달원배송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직원수취</a:t>
              </a:r>
              <a:endParaRPr lang="en-US" altLang="ko-KR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B4EFD4-07CB-BEDB-D7C8-0A951A2E96BA}"/>
                </a:ext>
              </a:extLst>
            </p:cNvPr>
            <p:cNvSpPr txBox="1"/>
            <p:nvPr/>
          </p:nvSpPr>
          <p:spPr>
            <a:xfrm>
              <a:off x="8458181" y="1953102"/>
              <a:ext cx="1858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택배위치확인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택배상</a:t>
              </a:r>
              <a:r>
                <a:rPr lang="en-US" altLang="ko-KR" dirty="0"/>
                <a:t>/</a:t>
              </a:r>
              <a:r>
                <a:rPr lang="ko-KR" altLang="en-US" dirty="0"/>
                <a:t>하차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지역별분배</a:t>
              </a:r>
              <a:endParaRPr lang="en-US" altLang="ko-KR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CB0604B-85C4-9CA4-27AD-84EBDC3DC828}"/>
                </a:ext>
              </a:extLst>
            </p:cNvPr>
            <p:cNvGrpSpPr/>
            <p:nvPr/>
          </p:nvGrpSpPr>
          <p:grpSpPr>
            <a:xfrm>
              <a:off x="2395231" y="3323802"/>
              <a:ext cx="220079" cy="648000"/>
              <a:chOff x="1973434" y="3069771"/>
              <a:chExt cx="220079" cy="648000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4E06B023-9CBF-D837-4479-0FDB4FC23A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BC4F234-D65B-F98B-6C86-E1AF5D0E0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A65D77-0AC7-EC9F-195A-308BFDF565A0}"/>
                </a:ext>
              </a:extLst>
            </p:cNvPr>
            <p:cNvSpPr txBox="1"/>
            <p:nvPr/>
          </p:nvSpPr>
          <p:spPr>
            <a:xfrm>
              <a:off x="3786698" y="16324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택배전달</a:t>
              </a:r>
              <a:endParaRPr lang="en-US" altLang="ko-KR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775678-8649-CBAB-01AC-7920FB776C45}"/>
                </a:ext>
              </a:extLst>
            </p:cNvPr>
            <p:cNvSpPr txBox="1"/>
            <p:nvPr/>
          </p:nvSpPr>
          <p:spPr>
            <a:xfrm>
              <a:off x="2687407" y="3331356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  <a:p>
              <a:r>
                <a:rPr lang="ko-KR" altLang="en-US" dirty="0"/>
                <a:t>수취확인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9A08AE2-1A6B-E287-775C-53F0ACEE225C}"/>
                </a:ext>
              </a:extLst>
            </p:cNvPr>
            <p:cNvGrpSpPr/>
            <p:nvPr/>
          </p:nvGrpSpPr>
          <p:grpSpPr>
            <a:xfrm rot="5400000">
              <a:off x="4190595" y="1833033"/>
              <a:ext cx="220079" cy="648000"/>
              <a:chOff x="1973434" y="3069771"/>
              <a:chExt cx="220079" cy="648000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97F162D4-9DD4-48B4-A9B4-C47F644AF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952E62EA-3C31-8165-39BE-C65ADD99D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B03706A-B8A1-90E7-1A3F-B58886339270}"/>
                </a:ext>
              </a:extLst>
            </p:cNvPr>
            <p:cNvGrpSpPr/>
            <p:nvPr/>
          </p:nvGrpSpPr>
          <p:grpSpPr>
            <a:xfrm rot="5400000">
              <a:off x="7781325" y="1833033"/>
              <a:ext cx="220079" cy="648000"/>
              <a:chOff x="1973434" y="3069771"/>
              <a:chExt cx="220079" cy="648000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9FAAE92-4EE6-01CF-833F-41FB914ACD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34B0A4B1-CB6B-7EA6-DD40-F908B808D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DABF0B9-BBD8-FF6B-EB77-EF3D07F821D4}"/>
                </a:ext>
              </a:extLst>
            </p:cNvPr>
            <p:cNvSpPr txBox="1"/>
            <p:nvPr/>
          </p:nvSpPr>
          <p:spPr>
            <a:xfrm>
              <a:off x="3795403" y="23462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9DF17A-F9C8-66A7-1237-45AAF5F82445}"/>
                </a:ext>
              </a:extLst>
            </p:cNvPr>
            <p:cNvSpPr txBox="1"/>
            <p:nvPr/>
          </p:nvSpPr>
          <p:spPr>
            <a:xfrm>
              <a:off x="737433" y="3454653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택배예약</a:t>
              </a:r>
              <a:r>
                <a:rPr lang="en-US" altLang="ko-KR" dirty="0"/>
                <a:t>/</a:t>
              </a:r>
              <a:r>
                <a:rPr lang="ko-KR" altLang="en-US" dirty="0"/>
                <a:t>전달</a:t>
              </a:r>
              <a:endParaRPr lang="en-US" altLang="ko-KR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ED1660-CBF4-B7D7-4A74-94651F531275}"/>
                </a:ext>
              </a:extLst>
            </p:cNvPr>
            <p:cNvSpPr txBox="1"/>
            <p:nvPr/>
          </p:nvSpPr>
          <p:spPr>
            <a:xfrm>
              <a:off x="7356000" y="165205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택배전달</a:t>
              </a:r>
              <a:endParaRPr lang="en-US" altLang="ko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2C9C4A-7824-720E-8FED-7026A1B5161C}"/>
                </a:ext>
              </a:extLst>
            </p:cNvPr>
            <p:cNvSpPr txBox="1"/>
            <p:nvPr/>
          </p:nvSpPr>
          <p:spPr>
            <a:xfrm>
              <a:off x="7316569" y="23462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택배배송</a:t>
              </a:r>
              <a:endParaRPr lang="en-US" altLang="ko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10AE2A-00EB-63C5-88A3-B3FD556D6952}"/>
                </a:ext>
              </a:extLst>
            </p:cNvPr>
            <p:cNvSpPr txBox="1"/>
            <p:nvPr/>
          </p:nvSpPr>
          <p:spPr>
            <a:xfrm>
              <a:off x="4416613" y="339186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상태확인요청</a:t>
              </a:r>
              <a:endParaRPr lang="en-US" altLang="ko-KR" dirty="0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8BE7014-DADE-B3AC-F705-4389FC3AD109}"/>
                </a:ext>
              </a:extLst>
            </p:cNvPr>
            <p:cNvGrpSpPr/>
            <p:nvPr/>
          </p:nvGrpSpPr>
          <p:grpSpPr>
            <a:xfrm>
              <a:off x="5960602" y="3282283"/>
              <a:ext cx="220079" cy="648000"/>
              <a:chOff x="1973434" y="3069771"/>
              <a:chExt cx="220079" cy="648000"/>
            </a:xfrm>
          </p:grpSpPr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0913B660-D93A-8FA6-3447-E88BDCCB2E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559015E3-CE9D-4D3B-0E44-8BD00640A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5AAFC8-1AD0-913B-8078-59310B8648EA}"/>
                </a:ext>
              </a:extLst>
            </p:cNvPr>
            <p:cNvSpPr txBox="1"/>
            <p:nvPr/>
          </p:nvSpPr>
          <p:spPr>
            <a:xfrm>
              <a:off x="6206351" y="3236951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택배위치전송</a:t>
              </a:r>
              <a:endParaRPr lang="en-US" altLang="ko-KR" dirty="0"/>
            </a:p>
            <a:p>
              <a:r>
                <a:rPr lang="ko-KR" altLang="en-US" dirty="0"/>
                <a:t>상태전송</a:t>
              </a:r>
              <a:endParaRPr lang="en-US" altLang="ko-KR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3A96FD-B0B4-5F83-2CC3-B26D81C9CEDC}"/>
                </a:ext>
              </a:extLst>
            </p:cNvPr>
            <p:cNvSpPr txBox="1"/>
            <p:nvPr/>
          </p:nvSpPr>
          <p:spPr>
            <a:xfrm>
              <a:off x="4869409" y="4763327"/>
              <a:ext cx="25523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택배위치확인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택배상태</a:t>
              </a:r>
              <a:r>
                <a:rPr lang="en-US" altLang="ko-KR" dirty="0"/>
                <a:t>(</a:t>
              </a:r>
              <a:r>
                <a:rPr lang="ko-KR" altLang="en-US" dirty="0"/>
                <a:t>예약</a:t>
              </a:r>
              <a:r>
                <a:rPr lang="en-US" altLang="ko-KR" dirty="0"/>
                <a:t>/</a:t>
              </a:r>
              <a:r>
                <a:rPr lang="ko-KR" altLang="en-US" dirty="0"/>
                <a:t>취소</a:t>
              </a:r>
              <a:r>
                <a:rPr lang="en-US" altLang="ko-KR" dirty="0"/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사용자이력</a:t>
              </a:r>
              <a:endParaRPr lang="en-US" altLang="ko-KR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507656F-0B36-8E34-CC9D-1CAD2C867E1D}"/>
                </a:ext>
              </a:extLst>
            </p:cNvPr>
            <p:cNvGrpSpPr/>
            <p:nvPr/>
          </p:nvGrpSpPr>
          <p:grpSpPr>
            <a:xfrm rot="5400000">
              <a:off x="7781325" y="4655754"/>
              <a:ext cx="220079" cy="648000"/>
              <a:chOff x="1973434" y="3069771"/>
              <a:chExt cx="220079" cy="648000"/>
            </a:xfrm>
          </p:grpSpPr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21151BCB-90B2-5CD9-B853-46A49D9F2A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73434" y="3069771"/>
                <a:ext cx="0" cy="64800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C5430C78-01DE-51E5-6AA6-E373E9444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3513" y="3069771"/>
                <a:ext cx="0" cy="648000"/>
              </a:xfrm>
              <a:prstGeom prst="straightConnector1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BF3B0AB-5CAB-97A6-D775-2265CDA413FE}"/>
                </a:ext>
              </a:extLst>
            </p:cNvPr>
            <p:cNvSpPr txBox="1"/>
            <p:nvPr/>
          </p:nvSpPr>
          <p:spPr>
            <a:xfrm>
              <a:off x="7403049" y="449663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장애알림</a:t>
              </a:r>
              <a:endParaRPr lang="en-US" altLang="ko-KR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6C4543F-B64C-CA1E-6A50-00D12B003D45}"/>
                </a:ext>
              </a:extLst>
            </p:cNvPr>
            <p:cNvSpPr txBox="1"/>
            <p:nvPr/>
          </p:nvSpPr>
          <p:spPr>
            <a:xfrm>
              <a:off x="7403049" y="51080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모니터링</a:t>
              </a:r>
              <a:endParaRPr lang="en-US" altLang="ko-KR" dirty="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8B51136-9E2B-BED7-D5F7-D6381AD03058}"/>
                </a:ext>
              </a:extLst>
            </p:cNvPr>
            <p:cNvGrpSpPr/>
            <p:nvPr/>
          </p:nvGrpSpPr>
          <p:grpSpPr>
            <a:xfrm>
              <a:off x="3615759" y="4489357"/>
              <a:ext cx="1107996" cy="980794"/>
              <a:chOff x="3615759" y="4606234"/>
              <a:chExt cx="1107996" cy="980794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974DD50-D468-D122-8805-8D1B8098DEBF}"/>
                  </a:ext>
                </a:extLst>
              </p:cNvPr>
              <p:cNvGrpSpPr/>
              <p:nvPr/>
            </p:nvGrpSpPr>
            <p:grpSpPr>
              <a:xfrm rot="5400000">
                <a:off x="3994035" y="4765353"/>
                <a:ext cx="220079" cy="648000"/>
                <a:chOff x="1973434" y="3069771"/>
                <a:chExt cx="220079" cy="648000"/>
              </a:xfrm>
            </p:grpSpPr>
            <p:cxnSp>
              <p:nvCxnSpPr>
                <p:cNvPr id="131" name="직선 화살표 연결선 130">
                  <a:extLst>
                    <a:ext uri="{FF2B5EF4-FFF2-40B4-BE49-F238E27FC236}">
                      <a16:creationId xmlns:a16="http://schemas.microsoft.com/office/drawing/2014/main" id="{6358598C-B002-F5E8-0B7E-B1EA33185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434" y="3069771"/>
                  <a:ext cx="0" cy="648000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A86B6D23-9832-214C-8AB4-2513CAE3C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93513" y="3069771"/>
                  <a:ext cx="0" cy="648000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71681A1-EC77-519F-86B9-0014467058D7}"/>
                  </a:ext>
                </a:extLst>
              </p:cNvPr>
              <p:cNvSpPr txBox="1"/>
              <p:nvPr/>
            </p:nvSpPr>
            <p:spPr>
              <a:xfrm>
                <a:off x="3615759" y="460623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상태확인</a:t>
                </a:r>
                <a:endParaRPr lang="en-US" altLang="ko-KR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F00CF3C-A207-CE40-19FB-70461E855E41}"/>
                  </a:ext>
                </a:extLst>
              </p:cNvPr>
              <p:cNvSpPr txBox="1"/>
              <p:nvPr/>
            </p:nvSpPr>
            <p:spPr>
              <a:xfrm>
                <a:off x="3615759" y="52176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현황제공</a:t>
                </a:r>
                <a:endParaRPr lang="en-US" altLang="ko-KR" dirty="0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282520" cy="1005806"/>
            <a:chOff x="504168" y="79330"/>
            <a:chExt cx="42825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628108" cy="769441"/>
              <a:chOff x="1158580" y="315695"/>
              <a:chExt cx="3628108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4676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ko-KR" altLang="en-US" sz="2400" b="1" dirty="0"/>
                  <a:t>서비스 개념도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18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282520" cy="1005806"/>
            <a:chOff x="504168" y="79330"/>
            <a:chExt cx="42825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628108" cy="769441"/>
              <a:chOff x="1158580" y="315695"/>
              <a:chExt cx="3628108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4676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ko-KR" altLang="en-US" sz="2400" b="1" dirty="0"/>
                  <a:t>서비스 구성도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CB74DD6-9B94-077F-0522-0A8587C72B77}"/>
              </a:ext>
            </a:extLst>
          </p:cNvPr>
          <p:cNvGrpSpPr/>
          <p:nvPr/>
        </p:nvGrpSpPr>
        <p:grpSpPr>
          <a:xfrm>
            <a:off x="1611148" y="1256574"/>
            <a:ext cx="8969705" cy="5313489"/>
            <a:chOff x="1962537" y="686085"/>
            <a:chExt cx="7730369" cy="531348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4DAC8-E501-4213-D0BD-3D492D8ED0E8}"/>
                </a:ext>
              </a:extLst>
            </p:cNvPr>
            <p:cNvGrpSpPr/>
            <p:nvPr/>
          </p:nvGrpSpPr>
          <p:grpSpPr>
            <a:xfrm>
              <a:off x="6357245" y="4947559"/>
              <a:ext cx="1004595" cy="942389"/>
              <a:chOff x="6232849" y="872414"/>
              <a:chExt cx="1004595" cy="942389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2E9D4EC9-ADFD-8374-A46C-3185F7C8995A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585D98D2-292C-D78F-F297-C71433C9B498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7FE4C99-D5B4-ABBA-4E9D-531B0828750C}"/>
                </a:ext>
              </a:extLst>
            </p:cNvPr>
            <p:cNvGrpSpPr/>
            <p:nvPr/>
          </p:nvGrpSpPr>
          <p:grpSpPr>
            <a:xfrm>
              <a:off x="6375909" y="3755569"/>
              <a:ext cx="1004595" cy="942389"/>
              <a:chOff x="6232849" y="872414"/>
              <a:chExt cx="1004595" cy="942389"/>
            </a:xfrm>
          </p:grpSpPr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B6F147E-3980-3051-E446-BAE20EC4E7A5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5617446C-9FA3-7FE6-8655-09081AC6D157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2136F81-B26F-DDB3-6C55-A76BF5E7F506}"/>
                </a:ext>
              </a:extLst>
            </p:cNvPr>
            <p:cNvGrpSpPr/>
            <p:nvPr/>
          </p:nvGrpSpPr>
          <p:grpSpPr>
            <a:xfrm>
              <a:off x="6375909" y="2579911"/>
              <a:ext cx="1004595" cy="942389"/>
              <a:chOff x="6232849" y="872414"/>
              <a:chExt cx="1004595" cy="942389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C26E4F7D-C43D-01AB-63CB-04C10D2ED60D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346A666B-5366-1F43-BBCB-AB6E9191FDC8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10A0FAA-D370-549A-D597-10637216FD91}"/>
                </a:ext>
              </a:extLst>
            </p:cNvPr>
            <p:cNvSpPr/>
            <p:nvPr/>
          </p:nvSpPr>
          <p:spPr>
            <a:xfrm>
              <a:off x="1962537" y="3352022"/>
              <a:ext cx="1110342" cy="7091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Istio</a:t>
              </a:r>
              <a:r>
                <a:rPr lang="ko-KR" altLang="en-US" sz="1300" dirty="0"/>
                <a:t> </a:t>
              </a:r>
              <a:r>
                <a:rPr lang="en-US" altLang="ko-KR" sz="1300" dirty="0"/>
                <a:t>Ingress</a:t>
              </a:r>
              <a:r>
                <a:rPr lang="ko-KR" altLang="en-US" sz="1300" dirty="0"/>
                <a:t> </a:t>
              </a:r>
              <a:r>
                <a:rPr lang="en-US" altLang="ko-KR" sz="1300" dirty="0"/>
                <a:t>Gateway</a:t>
              </a:r>
              <a:endParaRPr lang="ko-KR" altLang="en-US" sz="1300" dirty="0"/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B6BF563-C22D-956A-976F-82543062FF65}"/>
                </a:ext>
              </a:extLst>
            </p:cNvPr>
            <p:cNvGrpSpPr/>
            <p:nvPr/>
          </p:nvGrpSpPr>
          <p:grpSpPr>
            <a:xfrm>
              <a:off x="6288828" y="2659221"/>
              <a:ext cx="1004595" cy="930731"/>
              <a:chOff x="6232849" y="2160035"/>
              <a:chExt cx="1004595" cy="930731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760EFB2F-739D-DA12-4A2C-E387261206E7}"/>
                  </a:ext>
                </a:extLst>
              </p:cNvPr>
              <p:cNvSpPr/>
              <p:nvPr/>
            </p:nvSpPr>
            <p:spPr>
              <a:xfrm>
                <a:off x="6232849" y="2160035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Delivery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6E479A4-0DED-1BAC-7E16-E785BCEC409C}"/>
                  </a:ext>
                </a:extLst>
              </p:cNvPr>
              <p:cNvSpPr/>
              <p:nvPr/>
            </p:nvSpPr>
            <p:spPr>
              <a:xfrm>
                <a:off x="6232849" y="2771196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1AE506D-8557-9160-B5DB-DC0F55101BF3}"/>
                </a:ext>
              </a:extLst>
            </p:cNvPr>
            <p:cNvGrpSpPr/>
            <p:nvPr/>
          </p:nvGrpSpPr>
          <p:grpSpPr>
            <a:xfrm>
              <a:off x="6288828" y="3851207"/>
              <a:ext cx="1004595" cy="926062"/>
              <a:chOff x="6232849" y="3149078"/>
              <a:chExt cx="1004595" cy="926062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864C3569-A00E-10B4-2629-A93DC743B737}"/>
                  </a:ext>
                </a:extLst>
              </p:cNvPr>
              <p:cNvSpPr/>
              <p:nvPr/>
            </p:nvSpPr>
            <p:spPr>
              <a:xfrm>
                <a:off x="6232849" y="3149078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Warehouse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735AAB82-619B-C774-2673-A9778B6FAD5E}"/>
                  </a:ext>
                </a:extLst>
              </p:cNvPr>
              <p:cNvSpPr/>
              <p:nvPr/>
            </p:nvSpPr>
            <p:spPr>
              <a:xfrm>
                <a:off x="6232849" y="3755570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2E400C43-8D9E-176F-7EB1-46A031541820}"/>
                </a:ext>
              </a:extLst>
            </p:cNvPr>
            <p:cNvGrpSpPr/>
            <p:nvPr/>
          </p:nvGrpSpPr>
          <p:grpSpPr>
            <a:xfrm>
              <a:off x="6288828" y="5038524"/>
              <a:ext cx="1004595" cy="930731"/>
              <a:chOff x="6232849" y="4474023"/>
              <a:chExt cx="1004595" cy="930731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94C2DB1E-D575-1FB7-9FBC-858DBB5771C9}"/>
                  </a:ext>
                </a:extLst>
              </p:cNvPr>
              <p:cNvSpPr/>
              <p:nvPr/>
            </p:nvSpPr>
            <p:spPr>
              <a:xfrm>
                <a:off x="6232849" y="4474023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My Parcel</a:t>
                </a:r>
                <a:br>
                  <a:rPr lang="en-US" altLang="ko-KR" sz="1200" dirty="0"/>
                </a:br>
                <a:r>
                  <a:rPr lang="en-US" altLang="ko-KR" sz="1200" dirty="0"/>
                  <a:t>V1</a:t>
                </a:r>
                <a:endParaRPr lang="ko-KR" altLang="en-US" sz="1200" dirty="0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8567F62-9094-B516-7D0C-62B3AAC4FEE4}"/>
                  </a:ext>
                </a:extLst>
              </p:cNvPr>
              <p:cNvSpPr/>
              <p:nvPr/>
            </p:nvSpPr>
            <p:spPr>
              <a:xfrm>
                <a:off x="6232849" y="5085184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FF826C7-C99F-A72E-6E88-4ED9A38369AF}"/>
                </a:ext>
              </a:extLst>
            </p:cNvPr>
            <p:cNvSpPr/>
            <p:nvPr/>
          </p:nvSpPr>
          <p:spPr>
            <a:xfrm>
              <a:off x="5218919" y="1455577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Reservation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Service</a:t>
              </a:r>
              <a:br>
                <a:rPr lang="en-US" altLang="ko-KR" sz="1000" b="1" dirty="0"/>
              </a:br>
              <a:r>
                <a:rPr lang="en-US" altLang="ko-KR" sz="1000" b="1" dirty="0"/>
                <a:t>V1</a:t>
              </a:r>
              <a:endParaRPr lang="ko-KR" altLang="en-US" sz="1000" b="1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02283EE-94F1-786B-5A44-45D959FB9826}"/>
                </a:ext>
              </a:extLst>
            </p:cNvPr>
            <p:cNvSpPr/>
            <p:nvPr/>
          </p:nvSpPr>
          <p:spPr>
            <a:xfrm>
              <a:off x="5218919" y="272453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Delivery Service</a:t>
              </a:r>
              <a:br>
                <a:rPr lang="en-US" altLang="ko-KR" sz="1000" b="1" dirty="0"/>
              </a:br>
              <a:r>
                <a:rPr lang="en-US" altLang="ko-KR" sz="1000" b="1" dirty="0"/>
                <a:t>V1</a:t>
              </a:r>
              <a:endParaRPr lang="ko-KR" altLang="en-US" sz="1000" b="1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8E52D3B7-99DC-513A-D341-ABC9F86870D0}"/>
                </a:ext>
              </a:extLst>
            </p:cNvPr>
            <p:cNvSpPr/>
            <p:nvPr/>
          </p:nvSpPr>
          <p:spPr>
            <a:xfrm>
              <a:off x="5218919" y="3834880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b="1" dirty="0"/>
                <a:t>Warehouse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Service</a:t>
              </a:r>
              <a:br>
                <a:rPr lang="en-US" altLang="ko-KR" sz="800" b="1" dirty="0"/>
              </a:br>
              <a:r>
                <a:rPr lang="en-US" altLang="ko-KR" sz="900" b="1" dirty="0"/>
                <a:t>V1</a:t>
              </a:r>
              <a:endParaRPr lang="ko-KR" altLang="en-US" sz="900" b="1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23A42D1-B323-1231-07B8-364E9D67C3ED}"/>
                </a:ext>
              </a:extLst>
            </p:cNvPr>
            <p:cNvSpPr/>
            <p:nvPr/>
          </p:nvSpPr>
          <p:spPr>
            <a:xfrm>
              <a:off x="5218919" y="5057185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b="1" dirty="0"/>
                <a:t>MyParcel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Service</a:t>
              </a:r>
              <a:endParaRPr lang="ko-KR" altLang="en-US" sz="800" b="1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AFE8826B-7260-44A6-E0CC-D9779E66A104}"/>
                </a:ext>
              </a:extLst>
            </p:cNvPr>
            <p:cNvGrpSpPr/>
            <p:nvPr/>
          </p:nvGrpSpPr>
          <p:grpSpPr>
            <a:xfrm>
              <a:off x="6366580" y="1384037"/>
              <a:ext cx="1004595" cy="942389"/>
              <a:chOff x="6232849" y="872414"/>
              <a:chExt cx="1004595" cy="942389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4768920D-F363-6CA7-FBE6-019E35C4B28F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C07483B8-C487-31AA-5466-40016DA9F8E2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2F59688-C9F5-1F78-1682-392FA19D2C0B}"/>
                </a:ext>
              </a:extLst>
            </p:cNvPr>
            <p:cNvGrpSpPr/>
            <p:nvPr/>
          </p:nvGrpSpPr>
          <p:grpSpPr>
            <a:xfrm>
              <a:off x="6288828" y="1455577"/>
              <a:ext cx="1004595" cy="942389"/>
              <a:chOff x="6232849" y="872414"/>
              <a:chExt cx="1004595" cy="942389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B141E403-55D4-8E6D-2FFA-43FD20138B35}"/>
                  </a:ext>
                </a:extLst>
              </p:cNvPr>
              <p:cNvSpPr/>
              <p:nvPr/>
            </p:nvSpPr>
            <p:spPr>
              <a:xfrm>
                <a:off x="6232849" y="872414"/>
                <a:ext cx="1004595" cy="6111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Reservation V1</a:t>
                </a:r>
                <a:endParaRPr lang="ko-KR" altLang="en-US" sz="1200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90F924F8-3738-1AFE-5F86-B789AA2DC7F5}"/>
                  </a:ext>
                </a:extLst>
              </p:cNvPr>
              <p:cNvSpPr/>
              <p:nvPr/>
            </p:nvSpPr>
            <p:spPr>
              <a:xfrm>
                <a:off x="6232849" y="1495233"/>
                <a:ext cx="1004595" cy="319570"/>
              </a:xfrm>
              <a:prstGeom prst="rect">
                <a:avLst/>
              </a:prstGeom>
              <a:solidFill>
                <a:schemeClr val="accent2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sidecar</a:t>
                </a:r>
                <a:endParaRPr lang="ko-KR" altLang="en-US" sz="1200" dirty="0"/>
              </a:p>
            </p:txBody>
          </p:sp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E5EBB06-EF7F-2974-347B-95D6FCEDF20F}"/>
                </a:ext>
              </a:extLst>
            </p:cNvPr>
            <p:cNvSpPr/>
            <p:nvPr/>
          </p:nvSpPr>
          <p:spPr>
            <a:xfrm>
              <a:off x="7896801" y="1455577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BC744850-0CE1-E439-9559-811A2E748B02}"/>
                </a:ext>
              </a:extLst>
            </p:cNvPr>
            <p:cNvSpPr/>
            <p:nvPr/>
          </p:nvSpPr>
          <p:spPr>
            <a:xfrm>
              <a:off x="7896801" y="2625004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D8B8242-37A8-A71E-041B-CCB929D8986C}"/>
                </a:ext>
              </a:extLst>
            </p:cNvPr>
            <p:cNvSpPr/>
            <p:nvPr/>
          </p:nvSpPr>
          <p:spPr>
            <a:xfrm>
              <a:off x="7896801" y="385353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5020CE-B6CE-279E-2D3F-5A0CA50F26F4}"/>
                </a:ext>
              </a:extLst>
            </p:cNvPr>
            <p:cNvSpPr/>
            <p:nvPr/>
          </p:nvSpPr>
          <p:spPr>
            <a:xfrm>
              <a:off x="7896801" y="5026866"/>
              <a:ext cx="609600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DCD492E3-7AA9-18DE-2650-8AF8658C4F04}"/>
                </a:ext>
              </a:extLst>
            </p:cNvPr>
            <p:cNvCxnSpPr/>
            <p:nvPr/>
          </p:nvCxnSpPr>
          <p:spPr>
            <a:xfrm>
              <a:off x="5817159" y="2216026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4966411C-7934-F117-E553-CB02A9A563C5}"/>
                </a:ext>
              </a:extLst>
            </p:cNvPr>
            <p:cNvCxnSpPr/>
            <p:nvPr/>
          </p:nvCxnSpPr>
          <p:spPr>
            <a:xfrm>
              <a:off x="5817159" y="3430167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C84F3EA0-2CDB-FA21-8C1C-1746D64BB5E7}"/>
                </a:ext>
              </a:extLst>
            </p:cNvPr>
            <p:cNvCxnSpPr/>
            <p:nvPr/>
          </p:nvCxnSpPr>
          <p:spPr>
            <a:xfrm>
              <a:off x="5817159" y="4617484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4C527908-6ADD-F493-FF37-D40D4450CE70}"/>
                </a:ext>
              </a:extLst>
            </p:cNvPr>
            <p:cNvCxnSpPr/>
            <p:nvPr/>
          </p:nvCxnSpPr>
          <p:spPr>
            <a:xfrm>
              <a:off x="5817159" y="5809470"/>
              <a:ext cx="46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03971D4-7A58-FD5C-40DA-6CB0D8A1AB29}"/>
                </a:ext>
              </a:extLst>
            </p:cNvPr>
            <p:cNvSpPr/>
            <p:nvPr/>
          </p:nvSpPr>
          <p:spPr>
            <a:xfrm>
              <a:off x="3987559" y="1455577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F5FE94A-B428-0886-A869-46158E3701D0}"/>
                </a:ext>
              </a:extLst>
            </p:cNvPr>
            <p:cNvSpPr/>
            <p:nvPr/>
          </p:nvSpPr>
          <p:spPr>
            <a:xfrm>
              <a:off x="3987559" y="2724536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2A07B57-14D9-CFAC-8A04-E9E0906E6383}"/>
                </a:ext>
              </a:extLst>
            </p:cNvPr>
            <p:cNvSpPr/>
            <p:nvPr/>
          </p:nvSpPr>
          <p:spPr>
            <a:xfrm>
              <a:off x="3987559" y="3834880"/>
              <a:ext cx="609600" cy="942389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5955A32-7660-47AC-A736-E3209493827B}"/>
                </a:ext>
              </a:extLst>
            </p:cNvPr>
            <p:cNvSpPr/>
            <p:nvPr/>
          </p:nvSpPr>
          <p:spPr>
            <a:xfrm>
              <a:off x="3987559" y="5104261"/>
              <a:ext cx="609600" cy="848238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Virtual</a:t>
              </a:r>
              <a:br>
                <a:rPr lang="en-US" altLang="ko-KR" sz="1000" dirty="0"/>
              </a:br>
              <a:r>
                <a:rPr lang="en-US" altLang="ko-KR" sz="1000" dirty="0"/>
                <a:t>Service</a:t>
              </a:r>
              <a:endParaRPr lang="ko-KR" altLang="en-US" sz="1000" dirty="0"/>
            </a:p>
          </p:txBody>
        </p: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A204223E-B10B-E52F-F6DC-D2B9E9A847F7}"/>
                </a:ext>
              </a:extLst>
            </p:cNvPr>
            <p:cNvCxnSpPr>
              <a:cxnSpLocks/>
              <a:stCxn id="156" idx="3"/>
              <a:endCxn id="142" idx="1"/>
            </p:cNvCxnSpPr>
            <p:nvPr/>
          </p:nvCxnSpPr>
          <p:spPr>
            <a:xfrm>
              <a:off x="4597159" y="1926772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D294EDD2-7E0D-6888-856D-9E51E5E850DC}"/>
                </a:ext>
              </a:extLst>
            </p:cNvPr>
            <p:cNvCxnSpPr>
              <a:cxnSpLocks/>
              <a:stCxn id="157" idx="3"/>
              <a:endCxn id="143" idx="1"/>
            </p:cNvCxnSpPr>
            <p:nvPr/>
          </p:nvCxnSpPr>
          <p:spPr>
            <a:xfrm>
              <a:off x="4597159" y="3195731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C37F03E4-E8CF-DACA-9D14-4F67FF61FA9A}"/>
                </a:ext>
              </a:extLst>
            </p:cNvPr>
            <p:cNvCxnSpPr>
              <a:cxnSpLocks/>
              <a:stCxn id="158" idx="3"/>
              <a:endCxn id="144" idx="1"/>
            </p:cNvCxnSpPr>
            <p:nvPr/>
          </p:nvCxnSpPr>
          <p:spPr>
            <a:xfrm>
              <a:off x="4597159" y="4306075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6D273EEC-95F4-FA13-8535-CAF72F2778E0}"/>
                </a:ext>
              </a:extLst>
            </p:cNvPr>
            <p:cNvCxnSpPr>
              <a:cxnSpLocks/>
              <a:stCxn id="159" idx="3"/>
              <a:endCxn id="145" idx="1"/>
            </p:cNvCxnSpPr>
            <p:nvPr/>
          </p:nvCxnSpPr>
          <p:spPr>
            <a:xfrm>
              <a:off x="4597159" y="5528380"/>
              <a:ext cx="621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511C6BF1-5DCB-D129-4719-29C57EB94CDD}"/>
                </a:ext>
              </a:extLst>
            </p:cNvPr>
            <p:cNvSpPr/>
            <p:nvPr/>
          </p:nvSpPr>
          <p:spPr>
            <a:xfrm>
              <a:off x="5218919" y="951723"/>
              <a:ext cx="609600" cy="3856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V2</a:t>
              </a:r>
              <a:endParaRPr lang="ko-KR" altLang="en-US" sz="1000" b="1" dirty="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C5F4EE96-2585-7EE9-A636-A5CC58D9BB97}"/>
                </a:ext>
              </a:extLst>
            </p:cNvPr>
            <p:cNvSpPr/>
            <p:nvPr/>
          </p:nvSpPr>
          <p:spPr>
            <a:xfrm>
              <a:off x="6346354" y="951723"/>
              <a:ext cx="1034150" cy="3856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Reservation V2</a:t>
              </a:r>
              <a:endParaRPr lang="ko-KR" altLang="en-US" sz="1000" b="1" dirty="0"/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46E5B965-0978-A4AB-28E2-81124A51DD5B}"/>
                </a:ext>
              </a:extLst>
            </p:cNvPr>
            <p:cNvCxnSpPr>
              <a:cxnSpLocks/>
              <a:stCxn id="156" idx="3"/>
              <a:endCxn id="165" idx="1"/>
            </p:cNvCxnSpPr>
            <p:nvPr/>
          </p:nvCxnSpPr>
          <p:spPr>
            <a:xfrm flipV="1">
              <a:off x="4597159" y="1144553"/>
              <a:ext cx="621760" cy="782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E0195B35-67B8-A9FC-E27D-FF242DBB1AE0}"/>
                </a:ext>
              </a:extLst>
            </p:cNvPr>
            <p:cNvSpPr/>
            <p:nvPr/>
          </p:nvSpPr>
          <p:spPr>
            <a:xfrm>
              <a:off x="7896801" y="951723"/>
              <a:ext cx="609600" cy="3856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Replica</a:t>
              </a:r>
              <a:br>
                <a:rPr lang="en-US" altLang="ko-KR" sz="1000" b="1" dirty="0"/>
              </a:br>
              <a:r>
                <a:rPr lang="en-US" altLang="ko-KR" sz="1000" b="1" dirty="0"/>
                <a:t>Set</a:t>
              </a:r>
              <a:endParaRPr lang="ko-KR" altLang="en-US" sz="1000" b="1" dirty="0"/>
            </a:p>
          </p:txBody>
        </p: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E512C8B5-D4A8-88CC-8084-D172CCC64976}"/>
                </a:ext>
              </a:extLst>
            </p:cNvPr>
            <p:cNvCxnSpPr>
              <a:cxnSpLocks/>
              <a:stCxn id="137" idx="3"/>
              <a:endCxn id="156" idx="1"/>
            </p:cNvCxnSpPr>
            <p:nvPr/>
          </p:nvCxnSpPr>
          <p:spPr>
            <a:xfrm flipV="1">
              <a:off x="3072879" y="1926772"/>
              <a:ext cx="914680" cy="17798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C2C23A6-16BE-C122-562D-678D963AEED6}"/>
                </a:ext>
              </a:extLst>
            </p:cNvPr>
            <p:cNvCxnSpPr>
              <a:cxnSpLocks/>
              <a:stCxn id="137" idx="3"/>
              <a:endCxn id="157" idx="1"/>
            </p:cNvCxnSpPr>
            <p:nvPr/>
          </p:nvCxnSpPr>
          <p:spPr>
            <a:xfrm flipV="1">
              <a:off x="3072879" y="3195731"/>
              <a:ext cx="914680" cy="5108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C6BB6F4-AFE0-23C5-83F9-05520176E24D}"/>
                </a:ext>
              </a:extLst>
            </p:cNvPr>
            <p:cNvCxnSpPr>
              <a:cxnSpLocks/>
              <a:stCxn id="137" idx="3"/>
              <a:endCxn id="158" idx="1"/>
            </p:cNvCxnSpPr>
            <p:nvPr/>
          </p:nvCxnSpPr>
          <p:spPr>
            <a:xfrm>
              <a:off x="3072879" y="3706586"/>
              <a:ext cx="914680" cy="599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62E12E00-5889-6ED1-CFE0-7EE455BC4676}"/>
                </a:ext>
              </a:extLst>
            </p:cNvPr>
            <p:cNvCxnSpPr>
              <a:cxnSpLocks/>
              <a:stCxn id="137" idx="3"/>
              <a:endCxn id="159" idx="1"/>
            </p:cNvCxnSpPr>
            <p:nvPr/>
          </p:nvCxnSpPr>
          <p:spPr>
            <a:xfrm>
              <a:off x="3072879" y="3706586"/>
              <a:ext cx="914680" cy="1821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33F33D1-00CC-7506-AA86-79979A841CBE}"/>
                </a:ext>
              </a:extLst>
            </p:cNvPr>
            <p:cNvSpPr txBox="1"/>
            <p:nvPr/>
          </p:nvSpPr>
          <p:spPr>
            <a:xfrm>
              <a:off x="2426468" y="2457742"/>
              <a:ext cx="1237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/reservation/v1</a:t>
              </a:r>
              <a:endParaRPr lang="ko-KR" altLang="en-US" sz="1200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0BC928E-723D-FF5C-9208-6F3780BBB607}"/>
                </a:ext>
              </a:extLst>
            </p:cNvPr>
            <p:cNvSpPr txBox="1"/>
            <p:nvPr/>
          </p:nvSpPr>
          <p:spPr>
            <a:xfrm>
              <a:off x="2519778" y="4734405"/>
              <a:ext cx="1092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/</a:t>
              </a:r>
              <a:r>
                <a:rPr lang="en-US" altLang="ko-KR" sz="1200" dirty="0" err="1"/>
                <a:t>myparcel</a:t>
              </a:r>
              <a:r>
                <a:rPr lang="en-US" altLang="ko-KR" sz="1200" dirty="0"/>
                <a:t>/v1</a:t>
              </a:r>
              <a:endParaRPr lang="ko-KR" altLang="en-US" sz="12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E0780CC-D27F-721B-D281-543DFB7D6C1C}"/>
                </a:ext>
              </a:extLst>
            </p:cNvPr>
            <p:cNvSpPr txBox="1"/>
            <p:nvPr/>
          </p:nvSpPr>
          <p:spPr>
            <a:xfrm>
              <a:off x="2677862" y="4129093"/>
              <a:ext cx="1254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/warehouse/v1</a:t>
              </a:r>
              <a:endParaRPr lang="ko-KR" altLang="en-US" sz="1200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4913BF1-C93A-9C49-500D-AB7FD6996BF7}"/>
                </a:ext>
              </a:extLst>
            </p:cNvPr>
            <p:cNvSpPr txBox="1"/>
            <p:nvPr/>
          </p:nvSpPr>
          <p:spPr>
            <a:xfrm>
              <a:off x="2874400" y="3005469"/>
              <a:ext cx="1011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/delivery/v1</a:t>
              </a:r>
              <a:endParaRPr lang="ko-KR" altLang="en-US" sz="1200" dirty="0"/>
            </a:p>
          </p:txBody>
        </p: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DFC324E3-7EA1-E0DC-D25A-E7B2DC18BC96}"/>
                </a:ext>
              </a:extLst>
            </p:cNvPr>
            <p:cNvCxnSpPr>
              <a:cxnSpLocks/>
              <a:endCxn id="167" idx="3"/>
            </p:cNvCxnSpPr>
            <p:nvPr/>
          </p:nvCxnSpPr>
          <p:spPr>
            <a:xfrm flipH="1">
              <a:off x="7380504" y="1144552"/>
              <a:ext cx="51629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0FBA3130-C710-B9F4-2D3A-3BA2B0657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1817140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8F84DFD1-BBAB-3E63-EF15-60E191542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3084935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8716988F-233E-110E-F91F-2BFF5E9DA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4304904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813356E2-BF6B-2CF3-479A-64F15F76F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3423" y="5370141"/>
              <a:ext cx="60337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F294A0D-8BB8-D0C6-2D73-D5E4059465A6}"/>
                </a:ext>
              </a:extLst>
            </p:cNvPr>
            <p:cNvSpPr txBox="1"/>
            <p:nvPr/>
          </p:nvSpPr>
          <p:spPr>
            <a:xfrm>
              <a:off x="7223054" y="686085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B29474F-4E4B-0531-AB4B-F713D989DAA0}"/>
                </a:ext>
              </a:extLst>
            </p:cNvPr>
            <p:cNvSpPr txBox="1"/>
            <p:nvPr/>
          </p:nvSpPr>
          <p:spPr>
            <a:xfrm>
              <a:off x="7223054" y="1460327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DDB389B-7963-DD23-275C-55AF32FB2870}"/>
                </a:ext>
              </a:extLst>
            </p:cNvPr>
            <p:cNvSpPr txBox="1"/>
            <p:nvPr/>
          </p:nvSpPr>
          <p:spPr>
            <a:xfrm>
              <a:off x="7223054" y="2710834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EF5169A-2625-91C0-4288-78F6DFAAA7FE}"/>
                </a:ext>
              </a:extLst>
            </p:cNvPr>
            <p:cNvSpPr txBox="1"/>
            <p:nvPr/>
          </p:nvSpPr>
          <p:spPr>
            <a:xfrm>
              <a:off x="7223054" y="3967549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A18A0EC-F2C2-3EC6-639A-360E8C9C1EE9}"/>
                </a:ext>
              </a:extLst>
            </p:cNvPr>
            <p:cNvSpPr txBox="1"/>
            <p:nvPr/>
          </p:nvSpPr>
          <p:spPr>
            <a:xfrm>
              <a:off x="7223054" y="5039409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/>
                <a:t>manage</a:t>
              </a:r>
              <a:endParaRPr lang="ko-KR" altLang="en-US" sz="1200" dirty="0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7FDD979-235C-CECC-08A5-FFEF600443F6}"/>
                </a:ext>
              </a:extLst>
            </p:cNvPr>
            <p:cNvSpPr/>
            <p:nvPr/>
          </p:nvSpPr>
          <p:spPr>
            <a:xfrm>
              <a:off x="9038244" y="951723"/>
              <a:ext cx="651544" cy="14462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56BD08F1-4002-7EFD-06E5-B31E5BB48E21}"/>
                </a:ext>
              </a:extLst>
            </p:cNvPr>
            <p:cNvSpPr/>
            <p:nvPr/>
          </p:nvSpPr>
          <p:spPr>
            <a:xfrm>
              <a:off x="9041362" y="2625004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19ABD1D1-76A9-4AD1-B651-5D90A692C072}"/>
                </a:ext>
              </a:extLst>
            </p:cNvPr>
            <p:cNvSpPr/>
            <p:nvPr/>
          </p:nvSpPr>
          <p:spPr>
            <a:xfrm>
              <a:off x="9041362" y="3853536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8A964F3-AD17-2ED2-B0E9-6DD8F8791A9A}"/>
                </a:ext>
              </a:extLst>
            </p:cNvPr>
            <p:cNvSpPr/>
            <p:nvPr/>
          </p:nvSpPr>
          <p:spPr>
            <a:xfrm>
              <a:off x="9041362" y="5026866"/>
              <a:ext cx="651544" cy="94238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b="1" dirty="0"/>
                <a:t>Deployment</a:t>
              </a:r>
              <a:endParaRPr lang="ko-KR" altLang="en-US" sz="1000" b="1" dirty="0"/>
            </a:p>
          </p:txBody>
        </p:sp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5F001DF7-7E64-F8FD-C08A-E6E635455A0B}"/>
                </a:ext>
              </a:extLst>
            </p:cNvPr>
            <p:cNvCxnSpPr>
              <a:cxnSpLocks/>
              <a:stCxn id="188" idx="1"/>
              <a:endCxn id="169" idx="3"/>
            </p:cNvCxnSpPr>
            <p:nvPr/>
          </p:nvCxnSpPr>
          <p:spPr>
            <a:xfrm flipH="1" flipV="1">
              <a:off x="8506401" y="1144552"/>
              <a:ext cx="531843" cy="5302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41827ED4-5811-DC17-5BB9-99EEC20402EE}"/>
                </a:ext>
              </a:extLst>
            </p:cNvPr>
            <p:cNvCxnSpPr>
              <a:cxnSpLocks/>
              <a:stCxn id="188" idx="1"/>
              <a:endCxn id="148" idx="3"/>
            </p:cNvCxnSpPr>
            <p:nvPr/>
          </p:nvCxnSpPr>
          <p:spPr>
            <a:xfrm flipH="1">
              <a:off x="8506401" y="1674845"/>
              <a:ext cx="531843" cy="251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F0284AC5-F07D-467F-AA10-D1F926CB940F}"/>
                </a:ext>
              </a:extLst>
            </p:cNvPr>
            <p:cNvCxnSpPr>
              <a:cxnSpLocks/>
              <a:stCxn id="189" idx="1"/>
              <a:endCxn id="149" idx="3"/>
            </p:cNvCxnSpPr>
            <p:nvPr/>
          </p:nvCxnSpPr>
          <p:spPr>
            <a:xfrm flipH="1">
              <a:off x="8506401" y="3096199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6FD76561-96F6-54AF-90DD-F7784D2722E8}"/>
                </a:ext>
              </a:extLst>
            </p:cNvPr>
            <p:cNvCxnSpPr>
              <a:cxnSpLocks/>
              <a:stCxn id="190" idx="1"/>
              <a:endCxn id="150" idx="3"/>
            </p:cNvCxnSpPr>
            <p:nvPr/>
          </p:nvCxnSpPr>
          <p:spPr>
            <a:xfrm flipH="1">
              <a:off x="8506401" y="4324731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A2D74F81-8ADB-1CA7-A1B4-6CAC7510F0CA}"/>
                </a:ext>
              </a:extLst>
            </p:cNvPr>
            <p:cNvCxnSpPr>
              <a:cxnSpLocks/>
              <a:stCxn id="191" idx="1"/>
              <a:endCxn id="151" idx="3"/>
            </p:cNvCxnSpPr>
            <p:nvPr/>
          </p:nvCxnSpPr>
          <p:spPr>
            <a:xfrm flipH="1">
              <a:off x="8506401" y="5498061"/>
              <a:ext cx="534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F0AD805-B570-2E2B-E085-A92CEDDAD966}"/>
                </a:ext>
              </a:extLst>
            </p:cNvPr>
            <p:cNvSpPr txBox="1"/>
            <p:nvPr/>
          </p:nvSpPr>
          <p:spPr>
            <a:xfrm>
              <a:off x="3045323" y="920673"/>
              <a:ext cx="1836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For Canary deployment</a:t>
              </a:r>
              <a:endParaRPr lang="ko-KR" altLang="en-US" sz="1200" dirty="0"/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4CDFF1B5-80F2-EF2E-AA3C-FFF260C8B660}"/>
                </a:ext>
              </a:extLst>
            </p:cNvPr>
            <p:cNvCxnSpPr/>
            <p:nvPr/>
          </p:nvCxnSpPr>
          <p:spPr>
            <a:xfrm>
              <a:off x="4687075" y="1161566"/>
              <a:ext cx="220964" cy="3180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7C0DFC74-6319-ECCE-E57B-0B7CCE256EE6}"/>
                </a:ext>
              </a:extLst>
            </p:cNvPr>
            <p:cNvCxnSpPr>
              <a:cxnSpLocks/>
            </p:cNvCxnSpPr>
            <p:nvPr/>
          </p:nvCxnSpPr>
          <p:spPr>
            <a:xfrm>
              <a:off x="4674911" y="1175663"/>
              <a:ext cx="159964" cy="75852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32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3783987" cy="1005806"/>
            <a:chOff x="504168" y="79330"/>
            <a:chExt cx="378398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129575" cy="769441"/>
              <a:chOff x="1158580" y="315695"/>
              <a:chExt cx="312957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29690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DB </a:t>
                </a:r>
                <a:r>
                  <a:rPr lang="ko-KR" altLang="en-US" sz="2400" b="1" dirty="0"/>
                  <a:t>구성도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9DE9B3-D4EA-EB9B-8F11-683D89F2DAAD}"/>
              </a:ext>
            </a:extLst>
          </p:cNvPr>
          <p:cNvSpPr/>
          <p:nvPr/>
        </p:nvSpPr>
        <p:spPr>
          <a:xfrm>
            <a:off x="1058940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Reservation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17F5F8-5EB3-F036-A359-F949E18D44BB}"/>
              </a:ext>
            </a:extLst>
          </p:cNvPr>
          <p:cNvSpPr/>
          <p:nvPr/>
        </p:nvSpPr>
        <p:spPr>
          <a:xfrm>
            <a:off x="2747781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Warehouse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6D23F5-23D2-4731-2564-86451D826625}"/>
              </a:ext>
            </a:extLst>
          </p:cNvPr>
          <p:cNvSpPr/>
          <p:nvPr/>
        </p:nvSpPr>
        <p:spPr>
          <a:xfrm>
            <a:off x="4436622" y="2943821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Delivery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B06D8F-ED06-A92D-B153-F33959B49A18}"/>
              </a:ext>
            </a:extLst>
          </p:cNvPr>
          <p:cNvSpPr/>
          <p:nvPr/>
        </p:nvSpPr>
        <p:spPr>
          <a:xfrm>
            <a:off x="2747781" y="504321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MyParcel</a:t>
            </a:r>
            <a:br>
              <a:rPr lang="en-US" altLang="ko-KR" sz="1200" dirty="0"/>
            </a:br>
            <a:r>
              <a:rPr lang="en-US" altLang="ko-KR" sz="1200" dirty="0"/>
              <a:t>App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C23D87-C585-81C5-27B3-319020EC9397}"/>
              </a:ext>
            </a:extLst>
          </p:cNvPr>
          <p:cNvCxnSpPr/>
          <p:nvPr/>
        </p:nvCxnSpPr>
        <p:spPr>
          <a:xfrm>
            <a:off x="1561237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86D7CE-4117-A5A8-EB48-8D4B9F19BFB1}"/>
              </a:ext>
            </a:extLst>
          </p:cNvPr>
          <p:cNvCxnSpPr/>
          <p:nvPr/>
        </p:nvCxnSpPr>
        <p:spPr>
          <a:xfrm>
            <a:off x="3250078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72CA14-5C9C-A638-A2B5-8CF146C6783A}"/>
              </a:ext>
            </a:extLst>
          </p:cNvPr>
          <p:cNvCxnSpPr/>
          <p:nvPr/>
        </p:nvCxnSpPr>
        <p:spPr>
          <a:xfrm>
            <a:off x="4938919" y="3554981"/>
            <a:ext cx="0" cy="5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0CF794-FD37-AE32-8CF3-CC2565FC8674}"/>
              </a:ext>
            </a:extLst>
          </p:cNvPr>
          <p:cNvCxnSpPr/>
          <p:nvPr/>
        </p:nvCxnSpPr>
        <p:spPr>
          <a:xfrm>
            <a:off x="3250078" y="4628009"/>
            <a:ext cx="0" cy="43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C13F2-9E7B-7A2E-FD05-FE2565290C33}"/>
              </a:ext>
            </a:extLst>
          </p:cNvPr>
          <p:cNvSpPr txBox="1"/>
          <p:nvPr/>
        </p:nvSpPr>
        <p:spPr>
          <a:xfrm>
            <a:off x="1310871" y="3638580"/>
            <a:ext cx="3816217" cy="2923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Publish and Subscribe</a:t>
            </a:r>
            <a:endParaRPr lang="ko-KR" altLang="en-US" sz="1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2D286-F0C6-8060-C8E1-45B65C094966}"/>
              </a:ext>
            </a:extLst>
          </p:cNvPr>
          <p:cNvSpPr/>
          <p:nvPr/>
        </p:nvSpPr>
        <p:spPr>
          <a:xfrm>
            <a:off x="1058940" y="4016849"/>
            <a:ext cx="4382277" cy="611161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Event Bus (Kafka)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701AD-22BA-3E82-D339-D7AECCF82BBB}"/>
              </a:ext>
            </a:extLst>
          </p:cNvPr>
          <p:cNvSpPr txBox="1"/>
          <p:nvPr/>
        </p:nvSpPr>
        <p:spPr>
          <a:xfrm>
            <a:off x="1320202" y="4699145"/>
            <a:ext cx="3816217" cy="2923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Data synchronization using CDC (Kafka connect)</a:t>
            </a:r>
            <a:endParaRPr lang="ko-KR" altLang="en-US" sz="13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839D1BEA-A7A0-F323-CFD5-FA783D93C501}"/>
              </a:ext>
            </a:extLst>
          </p:cNvPr>
          <p:cNvSpPr/>
          <p:nvPr/>
        </p:nvSpPr>
        <p:spPr>
          <a:xfrm>
            <a:off x="1058939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H2</a:t>
            </a:r>
            <a:endParaRPr lang="ko-KR" altLang="en-US" sz="1200" dirty="0"/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EFADAFE2-9F6F-1223-07DC-ECDC2075DC70}"/>
              </a:ext>
            </a:extLst>
          </p:cNvPr>
          <p:cNvSpPr/>
          <p:nvPr/>
        </p:nvSpPr>
        <p:spPr>
          <a:xfrm>
            <a:off x="2747780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MySQL</a:t>
            </a:r>
            <a:endParaRPr lang="ko-KR" altLang="en-US" sz="1200" dirty="0"/>
          </a:p>
        </p:txBody>
      </p:sp>
      <p:sp>
        <p:nvSpPr>
          <p:cNvPr id="17" name="원통형 16">
            <a:extLst>
              <a:ext uri="{FF2B5EF4-FFF2-40B4-BE49-F238E27FC236}">
                <a16:creationId xmlns:a16="http://schemas.microsoft.com/office/drawing/2014/main" id="{2C5F7FA0-6631-4D1F-97EB-63719FD45C90}"/>
              </a:ext>
            </a:extLst>
          </p:cNvPr>
          <p:cNvSpPr/>
          <p:nvPr/>
        </p:nvSpPr>
        <p:spPr>
          <a:xfrm>
            <a:off x="4436621" y="2263231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MySQL</a:t>
            </a:r>
            <a:endParaRPr lang="ko-KR" altLang="en-US" sz="1200" dirty="0"/>
          </a:p>
        </p:txBody>
      </p:sp>
      <p:sp>
        <p:nvSpPr>
          <p:cNvPr id="18" name="원통형 17">
            <a:extLst>
              <a:ext uri="{FF2B5EF4-FFF2-40B4-BE49-F238E27FC236}">
                <a16:creationId xmlns:a16="http://schemas.microsoft.com/office/drawing/2014/main" id="{05D02A3D-3BD7-74CC-F640-1D08479E918C}"/>
              </a:ext>
            </a:extLst>
          </p:cNvPr>
          <p:cNvSpPr/>
          <p:nvPr/>
        </p:nvSpPr>
        <p:spPr>
          <a:xfrm>
            <a:off x="2747780" y="5902170"/>
            <a:ext cx="1004595" cy="437445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H2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3350A3-7385-37C7-A08F-FF3C970CEB78}"/>
              </a:ext>
            </a:extLst>
          </p:cNvPr>
          <p:cNvCxnSpPr>
            <a:stCxn id="6" idx="0"/>
            <a:endCxn id="17" idx="3"/>
          </p:cNvCxnSpPr>
          <p:nvPr/>
        </p:nvCxnSpPr>
        <p:spPr>
          <a:xfrm flipH="1" flipV="1">
            <a:off x="4938919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0BB8F7-99FD-20BB-ACDF-0DBA0E30A05B}"/>
              </a:ext>
            </a:extLst>
          </p:cNvPr>
          <p:cNvCxnSpPr>
            <a:cxnSpLocks/>
            <a:stCxn id="5" idx="0"/>
            <a:endCxn id="16" idx="3"/>
          </p:cNvCxnSpPr>
          <p:nvPr/>
        </p:nvCxnSpPr>
        <p:spPr>
          <a:xfrm flipH="1" flipV="1">
            <a:off x="3250078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569595-E839-6C60-0DE0-C5FE527BC801}"/>
              </a:ext>
            </a:extLst>
          </p:cNvPr>
          <p:cNvCxnSpPr>
            <a:cxnSpLocks/>
            <a:stCxn id="4" idx="0"/>
            <a:endCxn id="15" idx="3"/>
          </p:cNvCxnSpPr>
          <p:nvPr/>
        </p:nvCxnSpPr>
        <p:spPr>
          <a:xfrm flipH="1" flipV="1">
            <a:off x="1561237" y="2700676"/>
            <a:ext cx="1" cy="24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159587-5F98-06F4-11B9-22DB29177A84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 flipH="1">
            <a:off x="3250078" y="5654374"/>
            <a:ext cx="1" cy="247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원통형 24">
            <a:extLst>
              <a:ext uri="{FF2B5EF4-FFF2-40B4-BE49-F238E27FC236}">
                <a16:creationId xmlns:a16="http://schemas.microsoft.com/office/drawing/2014/main" id="{A7A62E10-B26D-EA5A-DFB1-7BA46C905453}"/>
              </a:ext>
            </a:extLst>
          </p:cNvPr>
          <p:cNvSpPr/>
          <p:nvPr/>
        </p:nvSpPr>
        <p:spPr>
          <a:xfrm>
            <a:off x="10505421" y="4131557"/>
            <a:ext cx="1157002" cy="689913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EFS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8FA1FE-1EFB-5986-DE14-A476C3CCB9EE}"/>
              </a:ext>
            </a:extLst>
          </p:cNvPr>
          <p:cNvSpPr/>
          <p:nvPr/>
        </p:nvSpPr>
        <p:spPr>
          <a:xfrm>
            <a:off x="6896031" y="4028648"/>
            <a:ext cx="1464911" cy="895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MySQL</a:t>
            </a:r>
            <a:br>
              <a:rPr lang="en-US" altLang="ko-KR" sz="1600" dirty="0"/>
            </a:br>
            <a:r>
              <a:rPr lang="en-US" altLang="ko-KR" sz="1600" dirty="0"/>
              <a:t>POD</a:t>
            </a:r>
            <a:endParaRPr lang="ko-KR" altLang="en-US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5A8218-3DC7-440B-E68D-5540547D6166}"/>
              </a:ext>
            </a:extLst>
          </p:cNvPr>
          <p:cNvCxnSpPr>
            <a:cxnSpLocks/>
            <a:stCxn id="26" idx="3"/>
            <a:endCxn id="25" idx="2"/>
          </p:cNvCxnSpPr>
          <p:nvPr/>
        </p:nvCxnSpPr>
        <p:spPr>
          <a:xfrm>
            <a:off x="8360942" y="4476514"/>
            <a:ext cx="21444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E9A88D-7562-81B8-FC10-36EC42527A96}"/>
              </a:ext>
            </a:extLst>
          </p:cNvPr>
          <p:cNvSpPr/>
          <p:nvPr/>
        </p:nvSpPr>
        <p:spPr>
          <a:xfrm>
            <a:off x="8099678" y="2678044"/>
            <a:ext cx="1004595" cy="611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PVC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BA613A-6684-6802-0949-A47B1CD085E2}"/>
              </a:ext>
            </a:extLst>
          </p:cNvPr>
          <p:cNvSpPr/>
          <p:nvPr/>
        </p:nvSpPr>
        <p:spPr>
          <a:xfrm>
            <a:off x="9340651" y="268436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PV</a:t>
            </a:r>
            <a:endParaRPr lang="ko-KR" altLang="en-US" sz="12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2FE029-A362-A938-CD7E-733EA260C9D4}"/>
              </a:ext>
            </a:extLst>
          </p:cNvPr>
          <p:cNvSpPr/>
          <p:nvPr/>
        </p:nvSpPr>
        <p:spPr>
          <a:xfrm>
            <a:off x="10581625" y="2684363"/>
            <a:ext cx="1004595" cy="6111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Storage</a:t>
            </a:r>
            <a:br>
              <a:rPr lang="en-US" altLang="ko-KR" sz="1200" dirty="0"/>
            </a:br>
            <a:r>
              <a:rPr lang="en-US" altLang="ko-KR" sz="1200" dirty="0"/>
              <a:t>(EFS)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39F2227-8F95-8F3F-2E4A-7413E0940496}"/>
              </a:ext>
            </a:extLst>
          </p:cNvPr>
          <p:cNvSpPr/>
          <p:nvPr/>
        </p:nvSpPr>
        <p:spPr>
          <a:xfrm>
            <a:off x="6858705" y="2678044"/>
            <a:ext cx="1004595" cy="6111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POD</a:t>
            </a:r>
            <a:br>
              <a:rPr lang="en-US" altLang="ko-KR" sz="1200" dirty="0"/>
            </a:br>
            <a:r>
              <a:rPr lang="en-US" altLang="ko-KR" sz="1200" dirty="0"/>
              <a:t>(Volume)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F36629B-C8C8-2E1C-F8D5-4F0FEFC54498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flipH="1">
            <a:off x="7863300" y="2983625"/>
            <a:ext cx="236378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810E1D3-39A4-D908-88FC-22ECC6405AFF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 flipV="1">
            <a:off x="9104273" y="2983625"/>
            <a:ext cx="236378" cy="63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392B84-D7DC-4E05-E872-4A6FFB6AEF19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10345246" y="2989944"/>
            <a:ext cx="23637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0A08C7-E8D4-FDCC-59BB-A405F85E3728}"/>
              </a:ext>
            </a:extLst>
          </p:cNvPr>
          <p:cNvGrpSpPr/>
          <p:nvPr/>
        </p:nvGrpSpPr>
        <p:grpSpPr>
          <a:xfrm>
            <a:off x="664810" y="1285146"/>
            <a:ext cx="5492618" cy="369332"/>
            <a:chOff x="664810" y="1238491"/>
            <a:chExt cx="5492618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D884F5-ECE8-D875-E271-DAAB57C5D902}"/>
                </a:ext>
              </a:extLst>
            </p:cNvPr>
            <p:cNvSpPr txBox="1"/>
            <p:nvPr/>
          </p:nvSpPr>
          <p:spPr>
            <a:xfrm>
              <a:off x="726133" y="1238491"/>
              <a:ext cx="5431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마이크로 서비스 별로 개별 </a:t>
              </a:r>
              <a:r>
                <a:rPr lang="en-US" altLang="ko-KR" dirty="0"/>
                <a:t>DB(H2, MySQL)</a:t>
              </a:r>
              <a:r>
                <a:rPr lang="ko-KR" altLang="en-US" dirty="0"/>
                <a:t>를 구성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377B21-F102-12E5-DD1F-4BA8C22A1C0A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8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516000" y="4828840"/>
            <a:ext cx="11160000" cy="10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Google Shape;51;p13"/>
          <p:cNvGrpSpPr/>
          <p:nvPr/>
        </p:nvGrpSpPr>
        <p:grpSpPr>
          <a:xfrm>
            <a:off x="726133" y="303265"/>
            <a:ext cx="5648278" cy="1005806"/>
            <a:chOff x="504168" y="79330"/>
            <a:chExt cx="5648278" cy="1005806"/>
          </a:xfrm>
        </p:grpSpPr>
        <p:sp>
          <p:nvSpPr>
            <p:cNvPr id="52" name="Google Shape;52;p13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" name="Google Shape;53;p13"/>
            <p:cNvGrpSpPr/>
            <p:nvPr/>
          </p:nvGrpSpPr>
          <p:grpSpPr>
            <a:xfrm>
              <a:off x="1158580" y="315695"/>
              <a:ext cx="4993866" cy="769441"/>
              <a:chOff x="1158580" y="315695"/>
              <a:chExt cx="4993866" cy="769441"/>
            </a:xfrm>
          </p:grpSpPr>
          <p:sp>
            <p:nvSpPr>
              <p:cNvPr id="54" name="Google Shape;54;p13"/>
              <p:cNvSpPr txBox="1"/>
              <p:nvPr/>
            </p:nvSpPr>
            <p:spPr>
              <a:xfrm>
                <a:off x="1319072" y="315695"/>
                <a:ext cx="4833374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1. saga (비동기식 호출)</a:t>
                </a:r>
                <a:endParaRPr/>
              </a:p>
            </p:txBody>
          </p:sp>
          <p:grpSp>
            <p:nvGrpSpPr>
              <p:cNvPr id="55" name="Google Shape;55;p13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56" name="Google Shape;56;p13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57" name="Google Shape;57;p13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58" name="Google Shape;58;p13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59" name="Google Shape;59;p13"/>
          <p:cNvGrpSpPr/>
          <p:nvPr/>
        </p:nvGrpSpPr>
        <p:grpSpPr>
          <a:xfrm>
            <a:off x="664810" y="1285146"/>
            <a:ext cx="10840323" cy="369300"/>
            <a:chOff x="664810" y="1238491"/>
            <a:chExt cx="10840323" cy="36930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726133" y="1238491"/>
              <a:ext cx="1077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송장발급후에, 취합과정에서 블로킹이 발생하지않도록 비동기 주문한다.</a:t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" name="Google Shape;62;p13"/>
          <p:cNvSpPr txBox="1"/>
          <p:nvPr/>
        </p:nvSpPr>
        <p:spPr>
          <a:xfrm>
            <a:off x="597273" y="5045695"/>
            <a:ext cx="103941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송장이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발급되는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이슈가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발생하면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배송서비스의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PolicyHandler가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송장발급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이슈를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subscribe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해서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Delivery의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gather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메서드로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넘긴다</a:t>
            </a:r>
            <a:r>
              <a:rPr 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0" y="1963010"/>
            <a:ext cx="4395650" cy="27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150" y="1963010"/>
            <a:ext cx="5875400" cy="26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948150" y="169460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726133" y="303265"/>
            <a:ext cx="3499165" cy="1005806"/>
            <a:chOff x="504168" y="79330"/>
            <a:chExt cx="3499165" cy="1005806"/>
          </a:xfrm>
        </p:grpSpPr>
        <p:sp>
          <p:nvSpPr>
            <p:cNvPr id="71" name="Google Shape;71;p14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2" name="Google Shape;72;p14"/>
            <p:cNvGrpSpPr/>
            <p:nvPr/>
          </p:nvGrpSpPr>
          <p:grpSpPr>
            <a:xfrm>
              <a:off x="1158580" y="315695"/>
              <a:ext cx="2844753" cy="769441"/>
              <a:chOff x="1158580" y="315695"/>
              <a:chExt cx="2844753" cy="769441"/>
            </a:xfrm>
          </p:grpSpPr>
          <p:sp>
            <p:nvSpPr>
              <p:cNvPr id="73" name="Google Shape;73;p14"/>
              <p:cNvSpPr txBox="1"/>
              <p:nvPr/>
            </p:nvSpPr>
            <p:spPr>
              <a:xfrm>
                <a:off x="1319072" y="315695"/>
                <a:ext cx="268426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2. CQRS</a:t>
                </a:r>
                <a:endParaRPr/>
              </a:p>
            </p:txBody>
          </p:sp>
          <p:grpSp>
            <p:nvGrpSpPr>
              <p:cNvPr id="74" name="Google Shape;74;p14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75" name="Google Shape;75;p14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76" name="Google Shape;76;p14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7" name="Google Shape;77;p14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664810" y="1285150"/>
            <a:ext cx="2677914" cy="369300"/>
            <a:chOff x="664810" y="1238495"/>
            <a:chExt cx="2677914" cy="3693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726124" y="1238495"/>
              <a:ext cx="2616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CQRS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코</a:t>
              </a:r>
              <a:r>
                <a:rPr lang="ko-KR" alt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드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1" name="Google Shape;81;p14"/>
          <p:cNvSpPr txBox="1"/>
          <p:nvPr/>
        </p:nvSpPr>
        <p:spPr>
          <a:xfrm>
            <a:off x="1054776" y="1791018"/>
            <a:ext cx="26681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View </a:t>
            </a:r>
            <a:r>
              <a:rPr lang="en-US" dirty="0" err="1"/>
              <a:t>테이블</a:t>
            </a:r>
            <a:r>
              <a:rPr lang="en-US" dirty="0"/>
              <a:t> </a:t>
            </a:r>
            <a:r>
              <a:rPr lang="en-US" dirty="0" err="1"/>
              <a:t>구성</a:t>
            </a:r>
            <a:endParaRPr dirty="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05" y="2163828"/>
            <a:ext cx="3601508" cy="176384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5239874" y="1694600"/>
            <a:ext cx="51963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r="33572"/>
          <a:stretch/>
        </p:blipFill>
        <p:spPr>
          <a:xfrm>
            <a:off x="5845725" y="2203725"/>
            <a:ext cx="6214624" cy="46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426487" y="1791018"/>
            <a:ext cx="41560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H2디비에 auto </a:t>
            </a:r>
            <a:r>
              <a:rPr lang="en-US" dirty="0" err="1"/>
              <a:t>ddl로</a:t>
            </a:r>
            <a:r>
              <a:rPr lang="en-US" dirty="0"/>
              <a:t> </a:t>
            </a:r>
            <a:r>
              <a:rPr lang="en-US" dirty="0" err="1"/>
              <a:t>자동생성</a:t>
            </a:r>
            <a:endParaRPr dirty="0"/>
          </a:p>
        </p:txBody>
      </p:sp>
      <p:sp>
        <p:nvSpPr>
          <p:cNvPr id="86" name="Google Shape;86;p14"/>
          <p:cNvSpPr/>
          <p:nvPr/>
        </p:nvSpPr>
        <p:spPr>
          <a:xfrm>
            <a:off x="948150" y="423175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512" y="4424630"/>
            <a:ext cx="4334974" cy="2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1054776" y="4156193"/>
            <a:ext cx="26028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View </a:t>
            </a:r>
            <a:r>
              <a:rPr lang="en-US" dirty="0" err="1"/>
              <a:t>테이블</a:t>
            </a:r>
            <a:r>
              <a:rPr lang="en-US" dirty="0"/>
              <a:t> </a:t>
            </a:r>
            <a:r>
              <a:rPr lang="en-US" dirty="0" err="1"/>
              <a:t>조회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65b2fef64_0_12"/>
          <p:cNvSpPr/>
          <p:nvPr/>
        </p:nvSpPr>
        <p:spPr>
          <a:xfrm>
            <a:off x="948150" y="1694604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" name="Google Shape;94;g1865b2fef64_0_12"/>
          <p:cNvGrpSpPr/>
          <p:nvPr/>
        </p:nvGrpSpPr>
        <p:grpSpPr>
          <a:xfrm>
            <a:off x="726133" y="303265"/>
            <a:ext cx="3499304" cy="1005865"/>
            <a:chOff x="504168" y="79330"/>
            <a:chExt cx="3499304" cy="1005865"/>
          </a:xfrm>
        </p:grpSpPr>
        <p:sp>
          <p:nvSpPr>
            <p:cNvPr id="95" name="Google Shape;95;g1865b2fef64_0_12"/>
            <p:cNvSpPr txBox="1"/>
            <p:nvPr/>
          </p:nvSpPr>
          <p:spPr>
            <a:xfrm>
              <a:off x="504168" y="79330"/>
              <a:ext cx="986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6" name="Google Shape;96;g1865b2fef64_0_12"/>
            <p:cNvGrpSpPr/>
            <p:nvPr/>
          </p:nvGrpSpPr>
          <p:grpSpPr>
            <a:xfrm>
              <a:off x="1158580" y="315695"/>
              <a:ext cx="2844892" cy="769500"/>
              <a:chOff x="1158580" y="315695"/>
              <a:chExt cx="2844892" cy="769500"/>
            </a:xfrm>
          </p:grpSpPr>
          <p:sp>
            <p:nvSpPr>
              <p:cNvPr id="97" name="Google Shape;97;g1865b2fef64_0_12"/>
              <p:cNvSpPr txBox="1"/>
              <p:nvPr/>
            </p:nvSpPr>
            <p:spPr>
              <a:xfrm>
                <a:off x="1319072" y="315695"/>
                <a:ext cx="26844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2. CQRS</a:t>
                </a:r>
                <a:endParaRPr/>
              </a:p>
            </p:txBody>
          </p:sp>
          <p:grpSp>
            <p:nvGrpSpPr>
              <p:cNvPr id="98" name="Google Shape;98;g1865b2fef64_0_12"/>
              <p:cNvGrpSpPr/>
              <p:nvPr/>
            </p:nvGrpSpPr>
            <p:grpSpPr>
              <a:xfrm>
                <a:off x="1158580" y="315695"/>
                <a:ext cx="540000" cy="647623"/>
                <a:chOff x="1149249" y="325026"/>
                <a:chExt cx="540000" cy="647623"/>
              </a:xfrm>
            </p:grpSpPr>
            <p:cxnSp>
              <p:nvCxnSpPr>
                <p:cNvPr id="99" name="Google Shape;99;g1865b2fef64_0_12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00" name="Google Shape;100;g1865b2fef64_0_12"/>
                <p:cNvSpPr/>
                <p:nvPr/>
              </p:nvSpPr>
              <p:spPr>
                <a:xfrm rot="1194663">
                  <a:off x="1208778" y="595260"/>
                  <a:ext cx="305672" cy="335378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01" name="Google Shape;101;g1865b2fef64_0_12"/>
              <p:cNvSpPr/>
              <p:nvPr/>
            </p:nvSpPr>
            <p:spPr>
              <a:xfrm rot="-8972822">
                <a:off x="1421848" y="344248"/>
                <a:ext cx="138508" cy="26544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02" name="Google Shape;102;g1865b2fef64_0_12"/>
          <p:cNvGrpSpPr/>
          <p:nvPr/>
        </p:nvGrpSpPr>
        <p:grpSpPr>
          <a:xfrm>
            <a:off x="664825" y="1285150"/>
            <a:ext cx="2693670" cy="369300"/>
            <a:chOff x="664810" y="1238491"/>
            <a:chExt cx="2459523" cy="369300"/>
          </a:xfrm>
        </p:grpSpPr>
        <p:sp>
          <p:nvSpPr>
            <p:cNvPr id="103" name="Google Shape;103;g1865b2fef64_0_12"/>
            <p:cNvSpPr txBox="1"/>
            <p:nvPr/>
          </p:nvSpPr>
          <p:spPr>
            <a:xfrm>
              <a:off x="726133" y="1238491"/>
              <a:ext cx="239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CQRS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관련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코드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g1865b2fef64_0_12"/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g1865b2fef64_0_12"/>
          <p:cNvSpPr txBox="1"/>
          <p:nvPr/>
        </p:nvSpPr>
        <p:spPr>
          <a:xfrm>
            <a:off x="1054774" y="1791025"/>
            <a:ext cx="349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ViewHandler 코드 구현</a:t>
            </a:r>
            <a:endParaRPr/>
          </a:p>
        </p:txBody>
      </p:sp>
      <p:sp>
        <p:nvSpPr>
          <p:cNvPr id="106" name="Google Shape;106;g1865b2fef64_0_12"/>
          <p:cNvSpPr/>
          <p:nvPr/>
        </p:nvSpPr>
        <p:spPr>
          <a:xfrm>
            <a:off x="5239875" y="1694600"/>
            <a:ext cx="4769700" cy="236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g1865b2fef64_0_12"/>
          <p:cNvSpPr/>
          <p:nvPr/>
        </p:nvSpPr>
        <p:spPr>
          <a:xfrm>
            <a:off x="948150" y="3899800"/>
            <a:ext cx="9119100" cy="26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g1865b2fef6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975" y="766300"/>
            <a:ext cx="5513275" cy="58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726133" y="303265"/>
            <a:ext cx="6792951" cy="1005806"/>
            <a:chOff x="504168" y="79330"/>
            <a:chExt cx="6792951" cy="1005806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>
                  <a:solidFill>
                    <a:srgbClr val="ED7D3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sz="54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5" name="Google Shape;115;p15"/>
            <p:cNvGrpSpPr/>
            <p:nvPr/>
          </p:nvGrpSpPr>
          <p:grpSpPr>
            <a:xfrm>
              <a:off x="1158580" y="315695"/>
              <a:ext cx="6138539" cy="769441"/>
              <a:chOff x="1158580" y="315695"/>
              <a:chExt cx="6138539" cy="769441"/>
            </a:xfrm>
          </p:grpSpPr>
          <p:sp>
            <p:nvSpPr>
              <p:cNvPr id="116" name="Google Shape;116;p15"/>
              <p:cNvSpPr txBox="1"/>
              <p:nvPr/>
            </p:nvSpPr>
            <p:spPr>
              <a:xfrm>
                <a:off x="1319072" y="315695"/>
                <a:ext cx="597804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구현</a:t>
                </a:r>
                <a:r>
                  <a:rPr lang="en-US" sz="44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3. Compensation / Correlation</a:t>
                </a:r>
                <a:endParaRPr sz="2400" b="1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17" name="Google Shape;117;p15"/>
              <p:cNvGrpSpPr/>
              <p:nvPr/>
            </p:nvGrpSpPr>
            <p:grpSpPr>
              <a:xfrm>
                <a:off x="1158580" y="315695"/>
                <a:ext cx="540000" cy="647832"/>
                <a:chOff x="1149249" y="325026"/>
                <a:chExt cx="540000" cy="647832"/>
              </a:xfrm>
            </p:grpSpPr>
            <p:cxnSp>
              <p:nvCxnSpPr>
                <p:cNvPr id="118" name="Google Shape;118;p15"/>
                <p:cNvCxnSpPr/>
                <p:nvPr/>
              </p:nvCxnSpPr>
              <p:spPr>
                <a:xfrm flipH="1">
                  <a:off x="1149249" y="325026"/>
                  <a:ext cx="540000" cy="54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19" name="Google Shape;119;p15"/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20" name="Google Shape;120;p15"/>
              <p:cNvSpPr/>
              <p:nvPr/>
            </p:nvSpPr>
            <p:spPr>
              <a:xfrm rot="-8973800">
                <a:off x="1421913" y="344373"/>
                <a:ext cx="138443" cy="265363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47978"/>
            <a:ext cx="5812276" cy="3456325"/>
          </a:xfrm>
          <a:prstGeom prst="rect">
            <a:avLst/>
          </a:prstGeom>
          <a:noFill/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26" y="1532071"/>
            <a:ext cx="5922525" cy="5168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5"/>
          <p:cNvGrpSpPr/>
          <p:nvPr/>
        </p:nvGrpSpPr>
        <p:grpSpPr>
          <a:xfrm>
            <a:off x="6323541" y="5891150"/>
            <a:ext cx="4890469" cy="923400"/>
            <a:chOff x="664810" y="1238495"/>
            <a:chExt cx="2279726" cy="9234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726125" y="1238495"/>
              <a:ext cx="2218411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배송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취소를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하게되면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invoce의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상태를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canceled 로 </a:t>
              </a:r>
              <a:r>
                <a:rPr lang="en-US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변경시킨다</a:t>
              </a:r>
              <a:r>
                <a:rPr lang="en-US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664810" y="1396157"/>
              <a:ext cx="25172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392632" cy="1005806"/>
            <a:chOff x="504168" y="79330"/>
            <a:chExt cx="539263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738220" cy="769441"/>
              <a:chOff x="1158580" y="315695"/>
              <a:chExt cx="473822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57772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4. Request/Response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BC3AB1F-6C27-EB98-61F0-C5EC8835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3" y="1780196"/>
            <a:ext cx="7567316" cy="355884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62C5AD-0494-1393-1B71-CF88D6F9C2AD}"/>
              </a:ext>
            </a:extLst>
          </p:cNvPr>
          <p:cNvGrpSpPr/>
          <p:nvPr/>
        </p:nvGrpSpPr>
        <p:grpSpPr>
          <a:xfrm>
            <a:off x="664810" y="1285146"/>
            <a:ext cx="9011402" cy="369332"/>
            <a:chOff x="664810" y="1238491"/>
            <a:chExt cx="901140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6DBC1A-EB15-D177-3F75-FBAF30A2B6C4}"/>
                </a:ext>
              </a:extLst>
            </p:cNvPr>
            <p:cNvSpPr txBox="1"/>
            <p:nvPr/>
          </p:nvSpPr>
          <p:spPr>
            <a:xfrm>
              <a:off x="726133" y="1238491"/>
              <a:ext cx="8950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예약 이전에 해당 지역과 </a:t>
              </a:r>
              <a:r>
                <a:rPr lang="en-US" altLang="ko-KR" dirty="0"/>
                <a:t>Due Date</a:t>
              </a:r>
              <a:r>
                <a:rPr lang="ko-KR" altLang="en-US" dirty="0"/>
                <a:t>를 받아서 </a:t>
              </a:r>
              <a:r>
                <a:rPr lang="en-US" altLang="ko-KR" dirty="0"/>
                <a:t>Delivery</a:t>
              </a:r>
              <a:r>
                <a:rPr lang="ko-KR" altLang="en-US" dirty="0"/>
                <a:t> 가능한지를 체크하는 </a:t>
              </a:r>
              <a:r>
                <a:rPr lang="en-US" altLang="ko-KR" dirty="0"/>
                <a:t>API </a:t>
              </a:r>
              <a:r>
                <a:rPr lang="ko-KR" altLang="en-US" dirty="0"/>
                <a:t>구현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418B679-BFE3-757F-DD33-FC153297F3A9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8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392632" cy="1005806"/>
            <a:chOff x="504168" y="79330"/>
            <a:chExt cx="539263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738220" cy="769441"/>
              <a:chOff x="1158580" y="315695"/>
              <a:chExt cx="473822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57772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4. Request/Response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4671D1-52CB-F621-6A37-C2ED82203C0B}"/>
              </a:ext>
            </a:extLst>
          </p:cNvPr>
          <p:cNvGrpSpPr/>
          <p:nvPr/>
        </p:nvGrpSpPr>
        <p:grpSpPr>
          <a:xfrm>
            <a:off x="664810" y="1285146"/>
            <a:ext cx="6014876" cy="369332"/>
            <a:chOff x="664810" y="1238491"/>
            <a:chExt cx="6014876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F4B108-D71C-6794-E9A8-3B6AFE6EE5B7}"/>
                </a:ext>
              </a:extLst>
            </p:cNvPr>
            <p:cNvSpPr txBox="1"/>
            <p:nvPr/>
          </p:nvSpPr>
          <p:spPr>
            <a:xfrm>
              <a:off x="726133" y="1238491"/>
              <a:ext cx="5953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Delivery </a:t>
              </a:r>
              <a:r>
                <a:rPr lang="ko-KR" altLang="en-US" dirty="0"/>
                <a:t>가능 시 </a:t>
              </a:r>
              <a:r>
                <a:rPr lang="en-US" altLang="ko-KR" dirty="0"/>
                <a:t>(True) </a:t>
              </a:r>
              <a:r>
                <a:rPr lang="ko-KR" altLang="en-US" dirty="0"/>
                <a:t>예약 진행 하는 시나리오로 구성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7EE924-4AE8-D4A8-9DC6-8F66BEAA073C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4225CB6-A7B9-1A83-AD2A-DADFFC4B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3" y="1780196"/>
            <a:ext cx="1041744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077866" cy="1005806"/>
            <a:chOff x="504168" y="79330"/>
            <a:chExt cx="5077866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423454" cy="769441"/>
              <a:chOff x="1158580" y="315695"/>
              <a:chExt cx="4423454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2629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 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A0B6BAC-A294-99B4-938E-4E0EB59A2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" y="2062781"/>
            <a:ext cx="10174269" cy="411306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DD7952-0219-46DE-3F52-DA879540DFAE}"/>
              </a:ext>
            </a:extLst>
          </p:cNvPr>
          <p:cNvGrpSpPr/>
          <p:nvPr/>
        </p:nvGrpSpPr>
        <p:grpSpPr>
          <a:xfrm>
            <a:off x="664810" y="1285146"/>
            <a:ext cx="11019644" cy="369332"/>
            <a:chOff x="664810" y="1238491"/>
            <a:chExt cx="11019644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D891AB-8074-0549-DC20-BEDCA5877858}"/>
                </a:ext>
              </a:extLst>
            </p:cNvPr>
            <p:cNvSpPr txBox="1"/>
            <p:nvPr/>
          </p:nvSpPr>
          <p:spPr>
            <a:xfrm>
              <a:off x="726133" y="1238491"/>
              <a:ext cx="1095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/>
                <a:t>이벤트 </a:t>
              </a:r>
              <a:r>
                <a:rPr lang="ko-KR" altLang="en-US" sz="1800" dirty="0" err="1"/>
                <a:t>스토밍</a:t>
              </a:r>
              <a:r>
                <a:rPr lang="ko-KR" altLang="en-US" sz="1800" dirty="0"/>
                <a:t> 과정에서 </a:t>
              </a:r>
              <a:r>
                <a:rPr lang="en-US" altLang="ko-KR" sz="1800" dirty="0"/>
                <a:t>Reservation</a:t>
              </a:r>
              <a:r>
                <a:rPr lang="ko-KR" altLang="en-US" sz="1800" dirty="0"/>
                <a:t>에서 배송 가능여부를 </a:t>
              </a:r>
              <a:r>
                <a:rPr lang="en-US" altLang="ko-KR" sz="1800" dirty="0"/>
                <a:t>Check </a:t>
              </a:r>
              <a:r>
                <a:rPr lang="ko-KR" altLang="en-US" sz="1800" dirty="0"/>
                <a:t>하는 </a:t>
              </a:r>
              <a:r>
                <a:rPr lang="en-US" altLang="ko-KR" sz="1800" dirty="0"/>
                <a:t>API</a:t>
              </a:r>
              <a:r>
                <a:rPr lang="ko-KR" altLang="en-US" sz="1800" dirty="0"/>
                <a:t>에 </a:t>
              </a:r>
              <a:r>
                <a:rPr lang="en-US" altLang="ko-KR" sz="1800" dirty="0"/>
                <a:t>Circuit Breaker</a:t>
              </a:r>
              <a:r>
                <a:rPr lang="ko-KR" altLang="en-US" sz="1800" dirty="0"/>
                <a:t>를</a:t>
              </a:r>
              <a:r>
                <a:rPr lang="en-US" altLang="ko-KR" sz="1800" dirty="0"/>
                <a:t> </a:t>
              </a:r>
              <a:r>
                <a:rPr lang="ko-KR" altLang="en-US" sz="1800" dirty="0"/>
                <a:t>적용함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BD0A02B-AF2F-631F-DEC8-64ABF9761F5F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43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5007525" cy="998906"/>
            <a:chOff x="504168" y="79330"/>
            <a:chExt cx="5007525" cy="998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01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08795"/>
              <a:ext cx="4427761" cy="769441"/>
              <a:chOff x="1083932" y="308795"/>
              <a:chExt cx="442776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178455" y="308795"/>
                <a:ext cx="433323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시나리오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540000"/>
                <a:chOff x="1074601" y="325026"/>
                <a:chExt cx="540000" cy="540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370505">
                  <a:off x="1173613" y="666646"/>
                  <a:ext cx="148884" cy="1760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283328" y="406930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583B15-9437-E9A0-CD25-8D9F5181B66B}"/>
              </a:ext>
            </a:extLst>
          </p:cNvPr>
          <p:cNvGrpSpPr/>
          <p:nvPr/>
        </p:nvGrpSpPr>
        <p:grpSpPr>
          <a:xfrm>
            <a:off x="664810" y="1639708"/>
            <a:ext cx="5896140" cy="3153548"/>
            <a:chOff x="664810" y="1285146"/>
            <a:chExt cx="5896140" cy="315354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B73285-328C-B1B6-D2F9-993D29177492}"/>
                </a:ext>
              </a:extLst>
            </p:cNvPr>
            <p:cNvGrpSpPr/>
            <p:nvPr/>
          </p:nvGrpSpPr>
          <p:grpSpPr>
            <a:xfrm>
              <a:off x="664810" y="1285146"/>
              <a:ext cx="1943570" cy="369332"/>
              <a:chOff x="664810" y="1238491"/>
              <a:chExt cx="1943570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43CE9-8B9F-8FB3-BA1D-80EBB862F85C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8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기능적 요구사항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B93B262-C4CA-23A1-D5C9-D558D0CF5589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C767D2-E57D-707C-8F63-4D525456D8F3}"/>
                </a:ext>
              </a:extLst>
            </p:cNvPr>
            <p:cNvSpPr/>
            <p:nvPr/>
          </p:nvSpPr>
          <p:spPr>
            <a:xfrm>
              <a:off x="687963" y="1738694"/>
              <a:ext cx="54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2FA8C7-70EF-B9F7-67F3-90B212211BC0}"/>
                </a:ext>
              </a:extLst>
            </p:cNvPr>
            <p:cNvSpPr txBox="1"/>
            <p:nvPr/>
          </p:nvSpPr>
          <p:spPr>
            <a:xfrm>
              <a:off x="754977" y="1871534"/>
              <a:ext cx="5805973" cy="2141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고객이 배송할 편의점을 선택하여 배송예약을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가까운 편의점을 방문하여 송장을 발급한다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송장발급 동시에 결제가 진행된다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결제가 되면 배송요청 내역이 배송업체로 전달된다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배송업체가 확인하여 택배를 수거해서 배송한다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고객이 배송 취소할 수 있다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택배배송에 대한 정보 및 상태는 한 화면에서 확인 할 수 있다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 배송상태가 바뀔 때 마다 카카오톡으로 알림을 보낸다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2F8DEE-93F7-1339-2D44-5B68DE57CDF1}"/>
              </a:ext>
            </a:extLst>
          </p:cNvPr>
          <p:cNvGrpSpPr/>
          <p:nvPr/>
        </p:nvGrpSpPr>
        <p:grpSpPr>
          <a:xfrm>
            <a:off x="6237292" y="1639708"/>
            <a:ext cx="5423154" cy="3153548"/>
            <a:chOff x="817210" y="1437546"/>
            <a:chExt cx="5423154" cy="31535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0206701-B4FA-C2A9-5F28-58F4BEA43FD2}"/>
                </a:ext>
              </a:extLst>
            </p:cNvPr>
            <p:cNvGrpSpPr/>
            <p:nvPr/>
          </p:nvGrpSpPr>
          <p:grpSpPr>
            <a:xfrm>
              <a:off x="817210" y="1437546"/>
              <a:ext cx="2174402" cy="369332"/>
              <a:chOff x="664810" y="1238491"/>
              <a:chExt cx="2174402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CA3638-B00A-D034-89DA-4E982805D8A0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2113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비기능적 요구사항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AF3F74E-D787-FC60-5957-372716CA7D6B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FBFE7F-60B2-0F1A-ECCC-D112413175A0}"/>
                </a:ext>
              </a:extLst>
            </p:cNvPr>
            <p:cNvSpPr/>
            <p:nvPr/>
          </p:nvSpPr>
          <p:spPr>
            <a:xfrm>
              <a:off x="840363" y="1891094"/>
              <a:ext cx="5400000" cy="27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D0C693-790D-733B-FC0C-77AD28874CD3}"/>
                </a:ext>
              </a:extLst>
            </p:cNvPr>
            <p:cNvSpPr txBox="1"/>
            <p:nvPr/>
          </p:nvSpPr>
          <p:spPr>
            <a:xfrm>
              <a:off x="907378" y="2023934"/>
              <a:ext cx="5332986" cy="18766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+mj-lt"/>
                <a:buAutoNum type="arabicPeriod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트랜잭션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결제가 되지 않은 건은 성립되지 않아야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(Sync 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호출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)</a:t>
              </a:r>
            </a:p>
            <a:p>
              <a:pPr algn="l">
                <a:lnSpc>
                  <a:spcPct val="120000"/>
                </a:lnSpc>
                <a:buFont typeface="+mj-lt"/>
                <a:buAutoNum type="arabicPeriod" startAt="2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장애격리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배송 기능이 수행되지 않더라도 배송예약은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365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일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24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시간 받을 수 있어야 한다 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(Async, Eventual Consistency)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예약 시스템이 </a:t>
              </a:r>
              <a:r>
                <a:rPr lang="ko-KR" altLang="en-US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과중되면</a:t>
              </a: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 사용자를 잠시동안 받지 않고 잠시 후에 하도록 유도한다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(Circuit Breaker, Fallback)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8794-DF72-50F1-EE98-FE693B6A6E48}"/>
              </a:ext>
            </a:extLst>
          </p:cNvPr>
          <p:cNvGrpSpPr/>
          <p:nvPr/>
        </p:nvGrpSpPr>
        <p:grpSpPr>
          <a:xfrm>
            <a:off x="664810" y="4977961"/>
            <a:ext cx="10995635" cy="1173548"/>
            <a:chOff x="664810" y="1285146"/>
            <a:chExt cx="10995635" cy="11735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E8951BB-F981-AC98-3B56-83A1BD5BC135}"/>
                </a:ext>
              </a:extLst>
            </p:cNvPr>
            <p:cNvGrpSpPr/>
            <p:nvPr/>
          </p:nvGrpSpPr>
          <p:grpSpPr>
            <a:xfrm>
              <a:off x="664810" y="1285146"/>
              <a:ext cx="707654" cy="369332"/>
              <a:chOff x="664810" y="1238491"/>
              <a:chExt cx="707654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2E2672-745C-BF18-9506-84F2C56A88EE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성능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DF89BB-95CC-AA39-DF28-605A1107A3E5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6FD3AF5-E92C-A3BE-2D59-9D27EB99CC55}"/>
                </a:ext>
              </a:extLst>
            </p:cNvPr>
            <p:cNvSpPr/>
            <p:nvPr/>
          </p:nvSpPr>
          <p:spPr>
            <a:xfrm>
              <a:off x="687963" y="1738694"/>
              <a:ext cx="10972482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5D4B0-54EF-0F8F-4BEC-100AF29BAC72}"/>
                </a:ext>
              </a:extLst>
            </p:cNvPr>
            <p:cNvSpPr txBox="1"/>
            <p:nvPr/>
          </p:nvSpPr>
          <p:spPr>
            <a:xfrm>
              <a:off x="754977" y="1806723"/>
              <a:ext cx="7316003" cy="58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모든 배송 관련 정보 및 예약 상태 등을 한번에 확인할 수 있어야 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(CQRS)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배송 상태가 바뀔 때마다 카카오톡 알림을 줄 수 있어야한다</a:t>
              </a:r>
              <a:r>
                <a:rPr lang="en-US" altLang="ko-KR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. (Event driven)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43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968862" cy="1005806"/>
            <a:chOff x="504168" y="79330"/>
            <a:chExt cx="496886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314450" cy="769441"/>
              <a:chOff x="1158580" y="315695"/>
              <a:chExt cx="431445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15395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E0E27-386A-0E47-572D-2554CCDC9971}"/>
              </a:ext>
            </a:extLst>
          </p:cNvPr>
          <p:cNvGrpSpPr/>
          <p:nvPr/>
        </p:nvGrpSpPr>
        <p:grpSpPr>
          <a:xfrm>
            <a:off x="664810" y="1285146"/>
            <a:ext cx="6860044" cy="369332"/>
            <a:chOff x="664810" y="1238491"/>
            <a:chExt cx="686004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9B231F-FC0A-F3F4-2F25-C1987E0BB59D}"/>
                </a:ext>
              </a:extLst>
            </p:cNvPr>
            <p:cNvSpPr txBox="1"/>
            <p:nvPr/>
          </p:nvSpPr>
          <p:spPr>
            <a:xfrm>
              <a:off x="726133" y="1238491"/>
              <a:ext cx="6798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Service response Timeout</a:t>
              </a:r>
              <a:r>
                <a:rPr lang="ko-KR" altLang="en-US" dirty="0"/>
                <a:t>에 의한 </a:t>
              </a:r>
              <a:r>
                <a:rPr lang="en-US" altLang="ko-KR" dirty="0"/>
                <a:t>Circuit Breaker </a:t>
              </a:r>
              <a:r>
                <a:rPr lang="ko-KR" altLang="en-US" dirty="0"/>
                <a:t>동작여부 확인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36735E-B70B-F7E4-24DA-4A3F459EF2E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0F8BAF6-2414-D8A9-8AD7-177BDA0D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" y="1859994"/>
            <a:ext cx="4038526" cy="180157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A236944-F567-2E5E-7B5B-B7270753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3" y="1859994"/>
            <a:ext cx="2738955" cy="2422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EE04F4-9761-5B2F-57DD-E361D83A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" y="3734062"/>
            <a:ext cx="4038526" cy="560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CAABF-B934-CD01-7175-E26F62F526A7}"/>
              </a:ext>
            </a:extLst>
          </p:cNvPr>
          <p:cNvSpPr txBox="1"/>
          <p:nvPr/>
        </p:nvSpPr>
        <p:spPr>
          <a:xfrm>
            <a:off x="7427168" y="1859994"/>
            <a:ext cx="2880000" cy="288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Reservation</a:t>
            </a:r>
            <a:r>
              <a:rPr lang="ko-KR" altLang="en-US" sz="1300" b="1" dirty="0"/>
              <a:t> 서비스 생성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5E83810-33C1-1E3B-1968-8337ED9E4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40" y="3659822"/>
            <a:ext cx="3482642" cy="2217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F37D17-E16B-2292-6DED-D3A855801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63" y="4459991"/>
            <a:ext cx="6835732" cy="617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EB8B3-5BF0-3691-4BE2-8270CE1118E5}"/>
              </a:ext>
            </a:extLst>
          </p:cNvPr>
          <p:cNvSpPr txBox="1"/>
          <p:nvPr/>
        </p:nvSpPr>
        <p:spPr>
          <a:xfrm>
            <a:off x="8225840" y="6054673"/>
            <a:ext cx="3482642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Timeout</a:t>
            </a:r>
            <a:r>
              <a:rPr lang="ko-KR" altLang="en-US" sz="1300" b="1" dirty="0"/>
              <a:t>  적용한 </a:t>
            </a:r>
            <a:r>
              <a:rPr lang="en-US" altLang="ko-KR" sz="1300" b="1" dirty="0"/>
              <a:t>Virtual Service </a:t>
            </a:r>
            <a:r>
              <a:rPr lang="ko-KR" altLang="en-US" sz="1300" b="1" dirty="0"/>
              <a:t>생성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03F3E1-31B6-665A-4BCA-084D508E1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8" y="4457248"/>
            <a:ext cx="3723261" cy="156873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47D520BC-973B-CF20-64A4-E0670EEA9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97" y="5241615"/>
            <a:ext cx="2465602" cy="15396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4B21CC-1285-D86A-6D6E-0C0209F03B3D}"/>
              </a:ext>
            </a:extLst>
          </p:cNvPr>
          <p:cNvSpPr txBox="1"/>
          <p:nvPr/>
        </p:nvSpPr>
        <p:spPr>
          <a:xfrm>
            <a:off x="416717" y="6160280"/>
            <a:ext cx="3060000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Circuit Breaker </a:t>
            </a:r>
            <a:r>
              <a:rPr lang="ko-KR" altLang="en-US" sz="1300" b="1" dirty="0"/>
              <a:t>발동 확인</a:t>
            </a:r>
          </a:p>
        </p:txBody>
      </p:sp>
    </p:spTree>
    <p:extLst>
      <p:ext uri="{BB962C8B-B14F-4D97-AF65-F5344CB8AC3E}">
        <p14:creationId xmlns:p14="http://schemas.microsoft.com/office/powerpoint/2010/main" val="181135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3DCDC96C-3A47-45E1-3C54-467B6DD0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9" y="4247058"/>
            <a:ext cx="5720602" cy="209669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968862" cy="1005806"/>
            <a:chOff x="504168" y="79330"/>
            <a:chExt cx="496886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314450" cy="769441"/>
              <a:chOff x="1158580" y="315695"/>
              <a:chExt cx="431445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15395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5. Circuit Breaker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E0E27-386A-0E47-572D-2554CCDC9971}"/>
              </a:ext>
            </a:extLst>
          </p:cNvPr>
          <p:cNvGrpSpPr/>
          <p:nvPr/>
        </p:nvGrpSpPr>
        <p:grpSpPr>
          <a:xfrm>
            <a:off x="664810" y="1285146"/>
            <a:ext cx="5713576" cy="369332"/>
            <a:chOff x="664810" y="1238491"/>
            <a:chExt cx="571357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9B231F-FC0A-F3F4-2F25-C1987E0BB59D}"/>
                </a:ext>
              </a:extLst>
            </p:cNvPr>
            <p:cNvSpPr txBox="1"/>
            <p:nvPr/>
          </p:nvSpPr>
          <p:spPr>
            <a:xfrm>
              <a:off x="726133" y="1238491"/>
              <a:ext cx="565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잘못된 서비스 호출에 의한 </a:t>
              </a:r>
              <a:r>
                <a:rPr lang="en-US" altLang="ko-KR" dirty="0"/>
                <a:t>Circuit Breaker </a:t>
              </a:r>
              <a:r>
                <a:rPr lang="ko-KR" altLang="en-US" dirty="0"/>
                <a:t>작동 확인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36735E-B70B-F7E4-24DA-4A3F459EF2E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61689E9-27A0-E850-27E0-A054FA485E3C}"/>
              </a:ext>
            </a:extLst>
          </p:cNvPr>
          <p:cNvSpPr txBox="1"/>
          <p:nvPr/>
        </p:nvSpPr>
        <p:spPr>
          <a:xfrm>
            <a:off x="4329407" y="2651119"/>
            <a:ext cx="2192691" cy="492443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Virtual Service Rule</a:t>
            </a:r>
            <a:r>
              <a:rPr lang="ko-KR" altLang="en-US" sz="1300" b="1" dirty="0"/>
              <a:t> 추가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(+Retry)</a:t>
            </a:r>
            <a:endParaRPr lang="ko-KR" altLang="en-US" sz="13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12994A-4FBF-986E-E761-D02AB1B7711B}"/>
              </a:ext>
            </a:extLst>
          </p:cNvPr>
          <p:cNvGrpSpPr/>
          <p:nvPr/>
        </p:nvGrpSpPr>
        <p:grpSpPr>
          <a:xfrm>
            <a:off x="821086" y="1675854"/>
            <a:ext cx="3498988" cy="1699372"/>
            <a:chOff x="821086" y="1825146"/>
            <a:chExt cx="3498988" cy="1699372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76C2686-3338-47EC-E8FE-05D0A419B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86" y="1825146"/>
              <a:ext cx="3498988" cy="169937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9866F0-D718-5D43-1396-9319A7CFF731}"/>
                </a:ext>
              </a:extLst>
            </p:cNvPr>
            <p:cNvSpPr/>
            <p:nvPr/>
          </p:nvSpPr>
          <p:spPr>
            <a:xfrm>
              <a:off x="830420" y="3247055"/>
              <a:ext cx="3489654" cy="27163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8D00EED1-7BA2-A10B-7CE8-3A11B6E34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4481524"/>
            <a:ext cx="2789858" cy="2070435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67E5285-F339-9D74-BF3D-89CA70594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28" y="4790156"/>
            <a:ext cx="3701670" cy="17676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3B3150-B5EA-3F4F-A292-1DF73B8A3833}"/>
              </a:ext>
            </a:extLst>
          </p:cNvPr>
          <p:cNvSpPr txBox="1"/>
          <p:nvPr/>
        </p:nvSpPr>
        <p:spPr>
          <a:xfrm>
            <a:off x="4347720" y="5836833"/>
            <a:ext cx="2373086" cy="29238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실패 케이스 생성</a:t>
            </a:r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B1134306-C146-AB79-AD29-BDBC0D2C8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18" y="1808885"/>
            <a:ext cx="5720602" cy="23548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FC593F-2EF9-3D0B-5527-660883D7D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3482003"/>
            <a:ext cx="6564012" cy="4950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AA9734D-1FF2-BB16-E616-1262451A7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6" y="3977099"/>
            <a:ext cx="6564012" cy="4950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CD9CEB-E4A5-B600-ED06-AA1FB20BB80B}"/>
              </a:ext>
            </a:extLst>
          </p:cNvPr>
          <p:cNvSpPr txBox="1"/>
          <p:nvPr/>
        </p:nvSpPr>
        <p:spPr>
          <a:xfrm>
            <a:off x="3683428" y="4502156"/>
            <a:ext cx="2520000" cy="288000"/>
          </a:xfrm>
          <a:prstGeom prst="rect">
            <a:avLst/>
          </a:prstGeom>
          <a:solidFill>
            <a:schemeClr val="bg1">
              <a:lumMod val="95000"/>
              <a:alpha val="69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실패추적 위한 </a:t>
            </a:r>
            <a:r>
              <a:rPr lang="en-US" altLang="ko-KR" sz="1300" b="1" dirty="0"/>
              <a:t>Ingress  </a:t>
            </a:r>
            <a:r>
              <a:rPr lang="ko-KR" altLang="en-US" sz="1300" b="1" dirty="0"/>
              <a:t>추가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A54A1D-D0B0-68AA-7E6B-4874B2BFA660}"/>
              </a:ext>
            </a:extLst>
          </p:cNvPr>
          <p:cNvSpPr txBox="1"/>
          <p:nvPr/>
        </p:nvSpPr>
        <p:spPr>
          <a:xfrm>
            <a:off x="7719535" y="6343750"/>
            <a:ext cx="3856653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Jaeger</a:t>
            </a:r>
            <a:r>
              <a:rPr lang="ko-KR" altLang="en-US" sz="1300" b="1" dirty="0"/>
              <a:t>를 통한 에러 및 </a:t>
            </a:r>
            <a:r>
              <a:rPr lang="en-US" altLang="ko-KR" sz="1300" b="1" dirty="0"/>
              <a:t>Retry </a:t>
            </a:r>
            <a:r>
              <a:rPr lang="ko-KR" altLang="en-US" sz="1300" b="1" dirty="0"/>
              <a:t>내역 확인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3A3F23-E8E5-1A7E-C46B-9FB1BA8CB0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00" y="2354993"/>
            <a:ext cx="5290983" cy="2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0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073634" cy="1005806"/>
            <a:chOff x="504168" y="79330"/>
            <a:chExt cx="5073634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419222" cy="769441"/>
              <a:chOff x="1158580" y="315695"/>
              <a:chExt cx="4419222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425873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8. </a:t>
                </a:r>
                <a:r>
                  <a:rPr lang="en-US" altLang="ko-KR" sz="2400" b="1" dirty="0" err="1"/>
                  <a:t>Autoscale</a:t>
                </a:r>
                <a:r>
                  <a:rPr lang="en-US" altLang="ko-KR" sz="2400" b="1" dirty="0"/>
                  <a:t> (HPA)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00E88BB-C758-F34C-D86F-DEFE0CF27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2047875"/>
            <a:ext cx="8477250" cy="4191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FE511CA-0EF4-F1AC-8B53-59459088A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2738437"/>
            <a:ext cx="5610225" cy="37528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385B14-3EBA-4D38-67C5-8452BC376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2" y="4529137"/>
            <a:ext cx="3705225" cy="19621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2C29C48-A6BF-0236-9AA1-929A437CCFAA}"/>
              </a:ext>
            </a:extLst>
          </p:cNvPr>
          <p:cNvGrpSpPr/>
          <p:nvPr/>
        </p:nvGrpSpPr>
        <p:grpSpPr>
          <a:xfrm>
            <a:off x="664810" y="1285146"/>
            <a:ext cx="6391517" cy="369332"/>
            <a:chOff x="664810" y="1238491"/>
            <a:chExt cx="6391517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2FC123-9471-7E68-E90D-4356EAF97DBB}"/>
                </a:ext>
              </a:extLst>
            </p:cNvPr>
            <p:cNvSpPr txBox="1"/>
            <p:nvPr/>
          </p:nvSpPr>
          <p:spPr>
            <a:xfrm>
              <a:off x="726133" y="1238491"/>
              <a:ext cx="6330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Autoscale</a:t>
              </a:r>
              <a:r>
                <a:rPr lang="en-US" altLang="ko-KR" dirty="0"/>
                <a:t>(HPA)</a:t>
              </a:r>
              <a:r>
                <a:rPr lang="ko-KR" altLang="en-US" dirty="0"/>
                <a:t>을 설정하고 결과를 확인하고 모니터링 진행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3DDDE4-B309-3061-1ED9-7FBA846775FC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67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BF11E65-543B-7FCB-20C0-6D417065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2" y="1972111"/>
            <a:ext cx="6113549" cy="187933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5021848" cy="369332"/>
            <a:chOff x="664810" y="1238491"/>
            <a:chExt cx="5021848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4960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AWS</a:t>
              </a:r>
              <a:r>
                <a:rPr lang="ko-KR" altLang="en-US" dirty="0"/>
                <a:t> </a:t>
              </a:r>
              <a:r>
                <a:rPr lang="en-US" altLang="ko-KR" dirty="0"/>
                <a:t>EFS</a:t>
              </a:r>
              <a:r>
                <a:rPr lang="ko-KR" altLang="en-US" dirty="0"/>
                <a:t>을 이용한 파일 공유 가능한 </a:t>
              </a:r>
              <a:r>
                <a:rPr lang="en-US" altLang="ko-KR" dirty="0"/>
                <a:t>PV </a:t>
              </a:r>
              <a:r>
                <a:rPr lang="ko-KR" altLang="en-US" dirty="0"/>
                <a:t>생성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D179777-D95C-3F22-D519-6D3C50B1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41" y="2536723"/>
            <a:ext cx="3825461" cy="399799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842DD89-A570-720D-A585-F1D2E332BEF6}"/>
              </a:ext>
            </a:extLst>
          </p:cNvPr>
          <p:cNvSpPr/>
          <p:nvPr/>
        </p:nvSpPr>
        <p:spPr>
          <a:xfrm rot="2019552">
            <a:off x="7111159" y="2996826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5BE7A-8BFC-4C5C-2525-DF6C787857D1}"/>
              </a:ext>
            </a:extLst>
          </p:cNvPr>
          <p:cNvSpPr txBox="1"/>
          <p:nvPr/>
        </p:nvSpPr>
        <p:spPr>
          <a:xfrm>
            <a:off x="7857748" y="2208220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Provisioner </a:t>
            </a:r>
            <a:r>
              <a:rPr lang="ko-KR" altLang="en-US" sz="1200" dirty="0"/>
              <a:t>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565163" y="1675945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AWS</a:t>
            </a:r>
            <a:r>
              <a:rPr lang="ko-KR" altLang="en-US" sz="1200" dirty="0"/>
              <a:t> </a:t>
            </a:r>
            <a:r>
              <a:rPr lang="en-US" altLang="ko-KR" sz="1200" dirty="0"/>
              <a:t>EFS</a:t>
            </a:r>
            <a:r>
              <a:rPr lang="ko-KR" altLang="en-US" sz="1200" dirty="0"/>
              <a:t>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B170AC-8C67-AE58-3A30-FAD307221FAA}"/>
              </a:ext>
            </a:extLst>
          </p:cNvPr>
          <p:cNvSpPr/>
          <p:nvPr/>
        </p:nvSpPr>
        <p:spPr>
          <a:xfrm>
            <a:off x="8253197" y="4566101"/>
            <a:ext cx="3215149" cy="1828800"/>
          </a:xfrm>
          <a:prstGeom prst="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74EDB7-BDEA-F2A5-A4AA-10C2824DA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9" y="5157046"/>
            <a:ext cx="6093614" cy="116132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B00538-6040-4D39-18F7-422D71B06905}"/>
              </a:ext>
            </a:extLst>
          </p:cNvPr>
          <p:cNvSpPr/>
          <p:nvPr/>
        </p:nvSpPr>
        <p:spPr>
          <a:xfrm rot="8684834">
            <a:off x="7109630" y="514254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41115-0E7D-CF85-71CF-2547590388FC}"/>
              </a:ext>
            </a:extLst>
          </p:cNvPr>
          <p:cNvSpPr txBox="1"/>
          <p:nvPr/>
        </p:nvSpPr>
        <p:spPr>
          <a:xfrm>
            <a:off x="565163" y="4853691"/>
            <a:ext cx="2248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Storage Class </a:t>
            </a:r>
            <a:r>
              <a:rPr lang="en-US" altLang="ko-KR" sz="1200"/>
              <a:t>/ PVC </a:t>
            </a:r>
            <a:r>
              <a:rPr lang="ko-KR" altLang="en-US" sz="12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599635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2676526" cy="369332"/>
            <a:chOff x="664810" y="1238491"/>
            <a:chExt cx="2676526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2615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MySQL Pod PV mount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3728328" y="1737688"/>
            <a:ext cx="2133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</a:t>
            </a:r>
            <a:r>
              <a:rPr lang="en-US" altLang="ko-KR" sz="1200" dirty="0"/>
              <a:t> pod </a:t>
            </a:r>
            <a:r>
              <a:rPr lang="en-US" altLang="ko-KR" sz="1200" dirty="0" err="1"/>
              <a:t>pv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efs</a:t>
            </a:r>
            <a:r>
              <a:rPr lang="en-US" altLang="ko-KR" sz="1200" dirty="0"/>
              <a:t>)mount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A5F5C-1ECE-0DD8-2221-1A8428460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74" y="2079483"/>
            <a:ext cx="7504963" cy="962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EDAD7B-87A1-5DED-4ED8-A31C3D632961}"/>
              </a:ext>
            </a:extLst>
          </p:cNvPr>
          <p:cNvSpPr txBox="1"/>
          <p:nvPr/>
        </p:nvSpPr>
        <p:spPr>
          <a:xfrm>
            <a:off x="664809" y="1844556"/>
            <a:ext cx="2821709" cy="4247317"/>
          </a:xfrm>
          <a:prstGeom prst="rect">
            <a:avLst/>
          </a:prstGeom>
          <a:noFill/>
          <a:ln cap="sq">
            <a:solidFill>
              <a:schemeClr val="bg1">
                <a:lumMod val="6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Arial Rounded MT Bold" panose="020F0704030504030204" pitchFamily="34" charset="0"/>
              </a:rPr>
              <a:t>apiVersion</a:t>
            </a:r>
            <a:r>
              <a:rPr lang="en-US" altLang="ko-KR" sz="1000" dirty="0">
                <a:latin typeface="Arial Rounded MT Bold" panose="020F0704030504030204" pitchFamily="34" charset="0"/>
              </a:rPr>
              <a:t>: v1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kind: Pod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metadata: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labels: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name: lbl-k8s-mysql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spec: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containers: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-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image: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mysql:latest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env: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- name: MYSQL_ROOT_PASSWORD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valueFrom</a:t>
            </a:r>
            <a:r>
              <a:rPr lang="en-US" altLang="ko-KR" sz="10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secretKeyRef</a:t>
            </a:r>
            <a:r>
              <a:rPr lang="en-US" altLang="ko-KR" sz="1000" dirty="0"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 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r>
              <a:rPr lang="en-US" altLang="ko-KR" sz="1000" dirty="0">
                <a:latin typeface="Arial Rounded MT Bold" panose="020F0704030504030204" pitchFamily="34" charset="0"/>
              </a:rPr>
              <a:t>-pass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    key: password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ports: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- name: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latin typeface="Arial Rounded MT Bold" panose="020F0704030504030204" pitchFamily="34" charset="0"/>
              </a:rPr>
              <a:t>containerPort</a:t>
            </a:r>
            <a:r>
              <a:rPr lang="en-US" altLang="ko-KR" sz="1000" dirty="0">
                <a:latin typeface="Arial Rounded MT Bold" panose="020F0704030504030204" pitchFamily="34" charset="0"/>
              </a:rPr>
              <a:t>: 3306</a:t>
            </a:r>
          </a:p>
          <a:p>
            <a:r>
              <a:rPr lang="en-US" altLang="ko-KR" sz="1000" dirty="0">
                <a:latin typeface="Arial Rounded MT Bold" panose="020F0704030504030204" pitchFamily="34" charset="0"/>
              </a:rPr>
              <a:t>      protocol: TCP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volumeMounts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- name: k8s-mysql-storage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mountPath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 /var/lib/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mysql</a:t>
            </a:r>
            <a:endParaRPr lang="en-US" altLang="ko-KR" sz="1000" dirty="0">
              <a:highlight>
                <a:srgbClr val="ED7D31"/>
              </a:highlight>
              <a:latin typeface="Arial Rounded MT Bold" panose="020F0704030504030204" pitchFamily="34" charset="0"/>
            </a:endParaRP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volumes: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- name: k8s-mysql-storage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persistentVolumeClaim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</a:t>
            </a:r>
          </a:p>
          <a:p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       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claimName</a:t>
            </a:r>
            <a:r>
              <a:rPr lang="en-US" altLang="ko-KR" sz="1000" dirty="0">
                <a:highlight>
                  <a:srgbClr val="ED7D31"/>
                </a:highlight>
                <a:latin typeface="Arial Rounded MT Bold" panose="020F0704030504030204" pitchFamily="34" charset="0"/>
              </a:rPr>
              <a:t>: </a:t>
            </a:r>
            <a:r>
              <a:rPr lang="en-US" altLang="ko-KR" sz="1000" dirty="0" err="1">
                <a:highlight>
                  <a:srgbClr val="ED7D31"/>
                </a:highlight>
                <a:latin typeface="Arial Rounded MT Bold" panose="020F0704030504030204" pitchFamily="34" charset="0"/>
              </a:rPr>
              <a:t>aws-efs</a:t>
            </a:r>
            <a:endParaRPr lang="ko-KR" altLang="en-US" sz="1000" dirty="0">
              <a:highlight>
                <a:srgbClr val="ED7D31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433269-41B6-FC12-6EC3-6FC3BE22D263}"/>
              </a:ext>
            </a:extLst>
          </p:cNvPr>
          <p:cNvSpPr txBox="1"/>
          <p:nvPr/>
        </p:nvSpPr>
        <p:spPr>
          <a:xfrm>
            <a:off x="3686050" y="3290500"/>
            <a:ext cx="477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</a:t>
            </a:r>
            <a:r>
              <a:rPr lang="ko-KR" altLang="en-US" sz="1200" dirty="0"/>
              <a:t> </a:t>
            </a:r>
            <a:r>
              <a:rPr lang="en-US" altLang="ko-KR" sz="1200" dirty="0"/>
              <a:t>pod volume</a:t>
            </a:r>
            <a:r>
              <a:rPr lang="ko-KR" altLang="en-US" sz="1200" dirty="0"/>
              <a:t>으로 </a:t>
            </a:r>
            <a:r>
              <a:rPr lang="en-US" altLang="ko-KR" sz="1200" dirty="0"/>
              <a:t>EBS </a:t>
            </a:r>
            <a:r>
              <a:rPr lang="ko-KR" altLang="en-US" sz="1200" dirty="0"/>
              <a:t>사용해야하나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DB Pod</a:t>
            </a:r>
            <a:r>
              <a:rPr lang="ko-KR" altLang="en-US" sz="1200" dirty="0"/>
              <a:t> 하나만 사용 예정으로 </a:t>
            </a:r>
            <a:r>
              <a:rPr lang="en-US" altLang="ko-KR" sz="1200" dirty="0"/>
              <a:t>EFS</a:t>
            </a:r>
            <a:r>
              <a:rPr lang="ko-KR" altLang="en-US" sz="1200" dirty="0"/>
              <a:t>로 생성한 </a:t>
            </a:r>
            <a:r>
              <a:rPr lang="en-US" altLang="ko-KR" sz="1200" dirty="0"/>
              <a:t>PV </a:t>
            </a:r>
            <a:r>
              <a:rPr lang="ko-KR" altLang="en-US" sz="1200" dirty="0"/>
              <a:t>활용 </a:t>
            </a:r>
            <a:r>
              <a:rPr lang="ko-KR" altLang="en-US" sz="1200" dirty="0" err="1"/>
              <a:t>시도해봄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007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Persistence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Volume,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Secret</a:t>
                </a:r>
                <a:endParaRPr lang="ko-KR" alt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5711011" cy="369332"/>
            <a:chOff x="664810" y="1238491"/>
            <a:chExt cx="5711011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5649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MySQL</a:t>
              </a:r>
              <a:r>
                <a:rPr lang="ko-KR" altLang="en-US" dirty="0"/>
                <a:t> </a:t>
              </a:r>
              <a:r>
                <a:rPr lang="en-US" altLang="ko-KR" dirty="0"/>
                <a:t>Pod </a:t>
              </a:r>
              <a:r>
                <a:rPr lang="ko-KR" altLang="en-US" dirty="0"/>
                <a:t>삭제 후 </a:t>
              </a:r>
              <a:r>
                <a:rPr lang="ko-KR" altLang="en-US" dirty="0" err="1"/>
                <a:t>재기동</a:t>
              </a:r>
              <a:r>
                <a:rPr lang="ko-KR" altLang="en-US" dirty="0"/>
                <a:t> </a:t>
              </a:r>
              <a:r>
                <a:rPr lang="en-US" altLang="ko-KR" dirty="0"/>
                <a:t>PV </a:t>
              </a:r>
              <a:r>
                <a:rPr lang="ko-KR" altLang="en-US" dirty="0"/>
                <a:t>데이터 유효함 확인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B2F0ABF-3B38-310C-4670-ABEB5B0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3" y="2299501"/>
            <a:ext cx="1845550" cy="25645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08AF0D-5A85-6082-55A2-BDAFB552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3"/>
          <a:stretch/>
        </p:blipFill>
        <p:spPr>
          <a:xfrm>
            <a:off x="616393" y="4864023"/>
            <a:ext cx="2551561" cy="15120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1224BE-5484-D395-E8AB-C7B22D5D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6"/>
          <a:stretch/>
        </p:blipFill>
        <p:spPr>
          <a:xfrm>
            <a:off x="4199819" y="3002352"/>
            <a:ext cx="3696446" cy="16590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300D79-0F0A-2CCB-AA8E-507C74E10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3"/>
          <a:stretch/>
        </p:blipFill>
        <p:spPr>
          <a:xfrm>
            <a:off x="8887289" y="2718752"/>
            <a:ext cx="2600600" cy="2221727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0458E18-C301-2730-6B43-899A257833E0}"/>
              </a:ext>
            </a:extLst>
          </p:cNvPr>
          <p:cNvSpPr/>
          <p:nvPr/>
        </p:nvSpPr>
        <p:spPr>
          <a:xfrm>
            <a:off x="3257834" y="359561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0D3E78-E377-6C75-6985-91617683DD9B}"/>
              </a:ext>
            </a:extLst>
          </p:cNvPr>
          <p:cNvSpPr/>
          <p:nvPr/>
        </p:nvSpPr>
        <p:spPr>
          <a:xfrm>
            <a:off x="8102427" y="3595611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3BA09-B1F6-0385-607F-43B49854961F}"/>
              </a:ext>
            </a:extLst>
          </p:cNvPr>
          <p:cNvSpPr txBox="1"/>
          <p:nvPr/>
        </p:nvSpPr>
        <p:spPr>
          <a:xfrm>
            <a:off x="512897" y="1990151"/>
            <a:ext cx="17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삭제 전 </a:t>
            </a:r>
            <a:r>
              <a:rPr lang="en-US" altLang="ko-KR" sz="1200" dirty="0"/>
              <a:t>Data </a:t>
            </a:r>
            <a:r>
              <a:rPr lang="ko-KR" altLang="en-US" sz="12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0F1160-50E0-35F5-7445-45AA9CAF1680}"/>
              </a:ext>
            </a:extLst>
          </p:cNvPr>
          <p:cNvSpPr txBox="1"/>
          <p:nvPr/>
        </p:nvSpPr>
        <p:spPr>
          <a:xfrm>
            <a:off x="4081024" y="2718752"/>
            <a:ext cx="2014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MySQL Pod </a:t>
            </a:r>
            <a:r>
              <a:rPr lang="ko-KR" altLang="en-US" sz="1200" dirty="0"/>
              <a:t>삭제</a:t>
            </a:r>
            <a:r>
              <a:rPr lang="en-US" altLang="ko-KR" sz="1200" dirty="0"/>
              <a:t> / </a:t>
            </a:r>
            <a:r>
              <a:rPr lang="ko-KR" altLang="en-US" sz="1200" dirty="0"/>
              <a:t>재생성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61B38B-9976-16F8-78F0-956FF625610C}"/>
              </a:ext>
            </a:extLst>
          </p:cNvPr>
          <p:cNvSpPr txBox="1"/>
          <p:nvPr/>
        </p:nvSpPr>
        <p:spPr>
          <a:xfrm>
            <a:off x="8776910" y="2423353"/>
            <a:ext cx="260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Pod </a:t>
            </a:r>
            <a:r>
              <a:rPr lang="ko-KR" altLang="en-US" sz="1200" dirty="0"/>
              <a:t>재생성 후 </a:t>
            </a:r>
            <a:r>
              <a:rPr lang="en-US" altLang="ko-KR" sz="1200" dirty="0"/>
              <a:t>Data </a:t>
            </a:r>
            <a:r>
              <a:rPr lang="ko-KR" altLang="en-US" sz="1200" dirty="0"/>
              <a:t>유효함 확인</a:t>
            </a:r>
          </a:p>
        </p:txBody>
      </p:sp>
    </p:spTree>
    <p:extLst>
      <p:ext uri="{BB962C8B-B14F-4D97-AF65-F5344CB8AC3E}">
        <p14:creationId xmlns:p14="http://schemas.microsoft.com/office/powerpoint/2010/main" val="257031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6814623" cy="1005806"/>
            <a:chOff x="504168" y="79330"/>
            <a:chExt cx="681462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160211" cy="769441"/>
              <a:chOff x="1158580" y="315695"/>
              <a:chExt cx="616021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59997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10.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Persistence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</a:rPr>
                  <a:t>Volume</a:t>
                </a:r>
                <a:r>
                  <a:rPr lang="en-US" altLang="ko-KR" sz="2400" b="1" dirty="0"/>
                  <a:t>,</a:t>
                </a:r>
                <a:r>
                  <a:rPr lang="ko-KR" alt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sz="2400" b="1" dirty="0"/>
                  <a:t>Secret</a:t>
                </a:r>
                <a:endParaRPr lang="ko-KR" altLang="en-US" sz="2400" b="1" dirty="0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07B977-5559-9589-5B0D-213AC688AC91}"/>
              </a:ext>
            </a:extLst>
          </p:cNvPr>
          <p:cNvGrpSpPr/>
          <p:nvPr/>
        </p:nvGrpSpPr>
        <p:grpSpPr>
          <a:xfrm>
            <a:off x="664810" y="1285146"/>
            <a:ext cx="4698298" cy="369332"/>
            <a:chOff x="664810" y="1238491"/>
            <a:chExt cx="4698298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4971FF-DFC8-F624-BDB5-BEA54FDADDAF}"/>
                </a:ext>
              </a:extLst>
            </p:cNvPr>
            <p:cNvSpPr txBox="1"/>
            <p:nvPr/>
          </p:nvSpPr>
          <p:spPr>
            <a:xfrm>
              <a:off x="726133" y="1238491"/>
              <a:ext cx="463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Secret </a:t>
              </a:r>
              <a:r>
                <a:rPr lang="ko-KR" altLang="en-US" dirty="0"/>
                <a:t>활용한 </a:t>
              </a:r>
              <a:r>
                <a:rPr lang="en-US" altLang="ko-KR" dirty="0"/>
                <a:t>MySQL Password </a:t>
              </a:r>
              <a:r>
                <a:rPr lang="ko-KR" altLang="en-US" dirty="0"/>
                <a:t>보안 강화 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AD85C-FD77-9015-38A0-E812F1BE75F2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A2AE9B-B7F6-B26D-75A1-4FA7B94748F8}"/>
              </a:ext>
            </a:extLst>
          </p:cNvPr>
          <p:cNvSpPr txBox="1"/>
          <p:nvPr/>
        </p:nvSpPr>
        <p:spPr>
          <a:xfrm>
            <a:off x="565163" y="1903091"/>
            <a:ext cx="2868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mysql-password.yaml</a:t>
            </a:r>
            <a:r>
              <a:rPr lang="en-US" altLang="ko-KR" sz="1200" dirty="0"/>
              <a:t> (Secret </a:t>
            </a:r>
            <a:r>
              <a:rPr lang="ko-KR" altLang="en-US" sz="1200" dirty="0"/>
              <a:t>생성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9DB99-EFEA-0EDD-8622-073F693A6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6" y="2157968"/>
            <a:ext cx="2924175" cy="2914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8023A4-3A58-E19D-5036-AF32805E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2180090"/>
            <a:ext cx="2486025" cy="1504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338E8E-D61F-3F1F-D63D-3ADE2C8C0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66" y="5000035"/>
            <a:ext cx="5276426" cy="979214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12EEBB6-C5BE-FE6D-E5D2-F1C34C82354E}"/>
              </a:ext>
            </a:extLst>
          </p:cNvPr>
          <p:cNvSpPr/>
          <p:nvPr/>
        </p:nvSpPr>
        <p:spPr>
          <a:xfrm rot="4433345">
            <a:off x="2622234" y="4175161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91C99-284B-82B8-4723-83874EF83608}"/>
              </a:ext>
            </a:extLst>
          </p:cNvPr>
          <p:cNvSpPr txBox="1"/>
          <p:nvPr/>
        </p:nvSpPr>
        <p:spPr>
          <a:xfrm>
            <a:off x="8384364" y="1880968"/>
            <a:ext cx="350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mysql-deployment.yaml</a:t>
            </a:r>
            <a:r>
              <a:rPr lang="en-US" altLang="ko-KR" sz="1200" dirty="0"/>
              <a:t> (password secret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BE52A-EB8B-708B-E738-A236A53F4BB0}"/>
              </a:ext>
            </a:extLst>
          </p:cNvPr>
          <p:cNvSpPr txBox="1"/>
          <p:nvPr/>
        </p:nvSpPr>
        <p:spPr>
          <a:xfrm>
            <a:off x="2616359" y="4723036"/>
            <a:ext cx="3505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Secret</a:t>
            </a:r>
            <a:r>
              <a:rPr lang="ko-KR" altLang="en-US" sz="1200" dirty="0"/>
              <a:t> 생성 확인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BFF7188-9EA7-8F0D-568D-3617BB8CF195}"/>
              </a:ext>
            </a:extLst>
          </p:cNvPr>
          <p:cNvSpPr/>
          <p:nvPr/>
        </p:nvSpPr>
        <p:spPr>
          <a:xfrm rot="19392304">
            <a:off x="7772505" y="4502072"/>
            <a:ext cx="612034" cy="286587"/>
          </a:xfrm>
          <a:prstGeom prst="rightArrow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79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075027" cy="1005806"/>
            <a:chOff x="504168" y="79330"/>
            <a:chExt cx="407502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04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420615" cy="769441"/>
              <a:chOff x="1158580" y="315695"/>
              <a:chExt cx="342061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319072" y="315695"/>
                <a:ext cx="32601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11. Polyglot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05766"/>
                <a:chOff x="1149249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208726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CDB914-1A3C-B48F-93D2-1AE6863A46B2}"/>
              </a:ext>
            </a:extLst>
          </p:cNvPr>
          <p:cNvGrpSpPr/>
          <p:nvPr/>
        </p:nvGrpSpPr>
        <p:grpSpPr>
          <a:xfrm>
            <a:off x="3904861" y="2067286"/>
            <a:ext cx="4382278" cy="4076384"/>
            <a:chOff x="1058939" y="2263231"/>
            <a:chExt cx="4382278" cy="40763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65DF448-4132-CA57-F852-9FF8C82EF831}"/>
                </a:ext>
              </a:extLst>
            </p:cNvPr>
            <p:cNvSpPr/>
            <p:nvPr/>
          </p:nvSpPr>
          <p:spPr>
            <a:xfrm>
              <a:off x="1058940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Reservation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8D551A-4BC9-940A-BE89-645F2524DEF2}"/>
                </a:ext>
              </a:extLst>
            </p:cNvPr>
            <p:cNvSpPr/>
            <p:nvPr/>
          </p:nvSpPr>
          <p:spPr>
            <a:xfrm>
              <a:off x="2747781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Warehouse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1021D3-B76D-3083-6216-414B39F98DF1}"/>
                </a:ext>
              </a:extLst>
            </p:cNvPr>
            <p:cNvSpPr/>
            <p:nvPr/>
          </p:nvSpPr>
          <p:spPr>
            <a:xfrm>
              <a:off x="4436622" y="2943821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Delivery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0306A4-DC2F-7265-6759-706110F24454}"/>
                </a:ext>
              </a:extLst>
            </p:cNvPr>
            <p:cNvSpPr/>
            <p:nvPr/>
          </p:nvSpPr>
          <p:spPr>
            <a:xfrm>
              <a:off x="2747781" y="5043213"/>
              <a:ext cx="1004595" cy="6111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MyParcel</a:t>
              </a:r>
              <a:br>
                <a:rPr lang="en-US" altLang="ko-KR" sz="1200" dirty="0"/>
              </a:br>
              <a:r>
                <a:rPr lang="en-US" altLang="ko-KR" sz="1200" dirty="0"/>
                <a:t>App</a:t>
              </a:r>
              <a:endParaRPr lang="ko-KR" altLang="en-US" sz="12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C2504EB-D518-3067-0DC3-352DD8033D6C}"/>
                </a:ext>
              </a:extLst>
            </p:cNvPr>
            <p:cNvCxnSpPr/>
            <p:nvPr/>
          </p:nvCxnSpPr>
          <p:spPr>
            <a:xfrm>
              <a:off x="1561237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67D915-C53B-24C2-74F6-C26E82E9F81D}"/>
                </a:ext>
              </a:extLst>
            </p:cNvPr>
            <p:cNvCxnSpPr/>
            <p:nvPr/>
          </p:nvCxnSpPr>
          <p:spPr>
            <a:xfrm>
              <a:off x="3250078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215A5B4-0B37-76EB-2388-8F7A2FF66BA5}"/>
                </a:ext>
              </a:extLst>
            </p:cNvPr>
            <p:cNvCxnSpPr/>
            <p:nvPr/>
          </p:nvCxnSpPr>
          <p:spPr>
            <a:xfrm>
              <a:off x="4938919" y="3554981"/>
              <a:ext cx="0" cy="50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A9738C-1574-774B-1E77-C1ED64C3C4DC}"/>
                </a:ext>
              </a:extLst>
            </p:cNvPr>
            <p:cNvCxnSpPr/>
            <p:nvPr/>
          </p:nvCxnSpPr>
          <p:spPr>
            <a:xfrm>
              <a:off x="3250078" y="4628009"/>
              <a:ext cx="0" cy="43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87B4E-09CF-7CD7-B2E3-02693AA45F51}"/>
                </a:ext>
              </a:extLst>
            </p:cNvPr>
            <p:cNvSpPr txBox="1"/>
            <p:nvPr/>
          </p:nvSpPr>
          <p:spPr>
            <a:xfrm>
              <a:off x="1310871" y="3638580"/>
              <a:ext cx="3816217" cy="292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Publish and Subscribe</a:t>
              </a:r>
              <a:endParaRPr lang="ko-KR" altLang="en-US" sz="13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748673-B440-ACFC-FCC9-E90ED1DFB513}"/>
                </a:ext>
              </a:extLst>
            </p:cNvPr>
            <p:cNvSpPr/>
            <p:nvPr/>
          </p:nvSpPr>
          <p:spPr>
            <a:xfrm>
              <a:off x="1058940" y="4016849"/>
              <a:ext cx="4382277" cy="611161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Event Bus (Kafka)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38F58E-9BA6-6107-E614-031B1E4C0A41}"/>
                </a:ext>
              </a:extLst>
            </p:cNvPr>
            <p:cNvSpPr txBox="1"/>
            <p:nvPr/>
          </p:nvSpPr>
          <p:spPr>
            <a:xfrm>
              <a:off x="1320202" y="4699145"/>
              <a:ext cx="3816217" cy="292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Data synchronization using CDC (Kafka connect)</a:t>
              </a:r>
              <a:endParaRPr lang="ko-KR" altLang="en-US" sz="1300" dirty="0"/>
            </a:p>
          </p:txBody>
        </p:sp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B0C16CE6-B5D0-173E-108C-953A72182736}"/>
                </a:ext>
              </a:extLst>
            </p:cNvPr>
            <p:cNvSpPr/>
            <p:nvPr/>
          </p:nvSpPr>
          <p:spPr>
            <a:xfrm>
              <a:off x="1058939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H2</a:t>
              </a:r>
              <a:endParaRPr lang="ko-KR" altLang="en-US" sz="1200" dirty="0"/>
            </a:p>
          </p:txBody>
        </p:sp>
        <p:sp>
          <p:nvSpPr>
            <p:cNvPr id="15" name="원통형 14">
              <a:extLst>
                <a:ext uri="{FF2B5EF4-FFF2-40B4-BE49-F238E27FC236}">
                  <a16:creationId xmlns:a16="http://schemas.microsoft.com/office/drawing/2014/main" id="{B98C470B-1F87-41E8-F8AF-F29264270FB5}"/>
                </a:ext>
              </a:extLst>
            </p:cNvPr>
            <p:cNvSpPr/>
            <p:nvPr/>
          </p:nvSpPr>
          <p:spPr>
            <a:xfrm>
              <a:off x="2747780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MySQL</a:t>
              </a:r>
              <a:endParaRPr lang="ko-KR" altLang="en-US" sz="1200" dirty="0"/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58B07808-9778-7D1A-614E-B0B5E664964C}"/>
                </a:ext>
              </a:extLst>
            </p:cNvPr>
            <p:cNvSpPr/>
            <p:nvPr/>
          </p:nvSpPr>
          <p:spPr>
            <a:xfrm>
              <a:off x="4436621" y="2263231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MySQL</a:t>
              </a:r>
              <a:endParaRPr lang="ko-KR" altLang="en-US" sz="1200" dirty="0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46B51AA7-47DB-424E-B079-E59571B83E92}"/>
                </a:ext>
              </a:extLst>
            </p:cNvPr>
            <p:cNvSpPr/>
            <p:nvPr/>
          </p:nvSpPr>
          <p:spPr>
            <a:xfrm>
              <a:off x="2747780" y="5902170"/>
              <a:ext cx="1004595" cy="437445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H2</a:t>
              </a:r>
              <a:endParaRPr lang="ko-KR" altLang="en-US" sz="12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B814E92-B4F4-3B19-2527-BDEE13DAC2E3}"/>
                </a:ext>
              </a:extLst>
            </p:cNvPr>
            <p:cNvCxnSpPr>
              <a:stCxn id="5" idx="0"/>
              <a:endCxn id="16" idx="3"/>
            </p:cNvCxnSpPr>
            <p:nvPr/>
          </p:nvCxnSpPr>
          <p:spPr>
            <a:xfrm flipH="1" flipV="1">
              <a:off x="4938919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DF66EEB-4CE1-65B0-47D5-DE63067A0410}"/>
                </a:ext>
              </a:extLst>
            </p:cNvPr>
            <p:cNvCxnSpPr>
              <a:cxnSpLocks/>
              <a:stCxn id="4" idx="0"/>
              <a:endCxn id="15" idx="3"/>
            </p:cNvCxnSpPr>
            <p:nvPr/>
          </p:nvCxnSpPr>
          <p:spPr>
            <a:xfrm flipH="1" flipV="1">
              <a:off x="3250078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1AFB8D4-A554-93FF-44C4-15104F379E00}"/>
                </a:ext>
              </a:extLst>
            </p:cNvPr>
            <p:cNvCxnSpPr>
              <a:cxnSpLocks/>
              <a:stCxn id="2" idx="0"/>
              <a:endCxn id="14" idx="3"/>
            </p:cNvCxnSpPr>
            <p:nvPr/>
          </p:nvCxnSpPr>
          <p:spPr>
            <a:xfrm flipH="1" flipV="1">
              <a:off x="1561237" y="2700676"/>
              <a:ext cx="1" cy="243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FD3B36B-8D20-4D40-760E-DBA0B88092CE}"/>
                </a:ext>
              </a:extLst>
            </p:cNvPr>
            <p:cNvCxnSpPr>
              <a:cxnSpLocks/>
              <a:stCxn id="6" idx="2"/>
              <a:endCxn id="17" idx="1"/>
            </p:cNvCxnSpPr>
            <p:nvPr/>
          </p:nvCxnSpPr>
          <p:spPr>
            <a:xfrm flipH="1">
              <a:off x="3250078" y="5654374"/>
              <a:ext cx="1" cy="2477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01B6BD-62A9-3675-0D1D-BD84A3ECD467}"/>
              </a:ext>
            </a:extLst>
          </p:cNvPr>
          <p:cNvGrpSpPr/>
          <p:nvPr/>
        </p:nvGrpSpPr>
        <p:grpSpPr>
          <a:xfrm>
            <a:off x="664810" y="1285146"/>
            <a:ext cx="7652632" cy="369332"/>
            <a:chOff x="664810" y="1238491"/>
            <a:chExt cx="7652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A406DE3-A1DC-D22C-0049-9B230343A647}"/>
                </a:ext>
              </a:extLst>
            </p:cNvPr>
            <p:cNvSpPr txBox="1"/>
            <p:nvPr/>
          </p:nvSpPr>
          <p:spPr>
            <a:xfrm>
              <a:off x="726133" y="1238491"/>
              <a:ext cx="7591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마이크로 서비스 별로 개별 </a:t>
              </a:r>
              <a:r>
                <a:rPr lang="en-US" altLang="ko-KR" dirty="0"/>
                <a:t>DB(H2, MySQL)</a:t>
              </a:r>
              <a:r>
                <a:rPr lang="ko-KR" altLang="en-US" dirty="0"/>
                <a:t>를 적용하여 </a:t>
              </a:r>
              <a:r>
                <a:rPr lang="en-US" altLang="ko-KR" dirty="0"/>
                <a:t>Polyglot</a:t>
              </a:r>
              <a:r>
                <a:rPr lang="ko-KR" altLang="en-US" dirty="0"/>
                <a:t>을 구현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05203F3-9CAC-B229-75C6-9D2D13A1E873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644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585033" cy="1005806"/>
            <a:chOff x="504168" y="79330"/>
            <a:chExt cx="458503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930621" cy="769441"/>
              <a:chOff x="1158580" y="315695"/>
              <a:chExt cx="393062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380745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CI-CD </a:t>
                </a:r>
                <a:r>
                  <a:rPr lang="ko-KR" altLang="en-US" sz="2400" b="1" dirty="0"/>
                  <a:t>환경 구성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0A1EF2-3FAE-7726-DAC4-8DCD0F711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0" y="1760571"/>
            <a:ext cx="10291499" cy="48031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8FC2C67-85B2-2D9A-CECF-12C06FC67DED}"/>
              </a:ext>
            </a:extLst>
          </p:cNvPr>
          <p:cNvGrpSpPr/>
          <p:nvPr/>
        </p:nvGrpSpPr>
        <p:grpSpPr>
          <a:xfrm>
            <a:off x="664810" y="1285146"/>
            <a:ext cx="5446067" cy="369332"/>
            <a:chOff x="664810" y="1238491"/>
            <a:chExt cx="5446067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482134-4117-35DD-EA88-730A5667BF07}"/>
                </a:ext>
              </a:extLst>
            </p:cNvPr>
            <p:cNvSpPr txBox="1"/>
            <p:nvPr/>
          </p:nvSpPr>
          <p:spPr>
            <a:xfrm>
              <a:off x="726133" y="1238491"/>
              <a:ext cx="538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 err="1"/>
                <a:t>Argocd</a:t>
              </a:r>
              <a:r>
                <a:rPr lang="ko-KR" altLang="en-US" sz="1800" dirty="0"/>
                <a:t>와 </a:t>
              </a:r>
              <a:r>
                <a:rPr lang="en-US" altLang="ko-KR" sz="1800" dirty="0"/>
                <a:t>Jenkins</a:t>
              </a:r>
              <a:r>
                <a:rPr lang="ko-KR" altLang="en-US" sz="1800" dirty="0"/>
                <a:t>를 활용하여 </a:t>
              </a:r>
              <a:r>
                <a:rPr lang="en-US" altLang="ko-KR" sz="1800" dirty="0"/>
                <a:t>CICD </a:t>
              </a:r>
              <a:r>
                <a:rPr lang="ko-KR" altLang="en-US" sz="1800" dirty="0"/>
                <a:t>환경을 구축함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F9C74D-93B1-CB55-617E-C994328C304B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27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4585033" cy="1005806"/>
            <a:chOff x="504168" y="79330"/>
            <a:chExt cx="4585033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3930621" cy="769441"/>
              <a:chOff x="1158580" y="315695"/>
              <a:chExt cx="3930621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380745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CI-CD </a:t>
                </a:r>
                <a:r>
                  <a:rPr lang="ko-KR" altLang="en-US" sz="2400" b="1" dirty="0"/>
                  <a:t>환경 구성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489FEC-B5B6-6B19-0EF3-7127B34C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33" y="1418631"/>
            <a:ext cx="10615127" cy="2747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B36BFD-46D7-991D-0063-CFAFBED9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35" y="2689651"/>
            <a:ext cx="8813783" cy="37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3782877" cy="998906"/>
            <a:chOff x="504168" y="79330"/>
            <a:chExt cx="3782877" cy="998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02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08795"/>
              <a:ext cx="3203113" cy="769441"/>
              <a:chOff x="1083932" y="308795"/>
              <a:chExt cx="320311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281094" y="308795"/>
                <a:ext cx="30059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체크포인트</a:t>
                </a: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15026"/>
                <a:chOff x="1074601" y="325026"/>
                <a:chExt cx="540000" cy="61502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370505">
                  <a:off x="1149418" y="599760"/>
                  <a:ext cx="276374" cy="34029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283328" y="406930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64FD1C-B3EE-B3BC-5DC3-D595F4751670}"/>
              </a:ext>
            </a:extLst>
          </p:cNvPr>
          <p:cNvGrpSpPr/>
          <p:nvPr/>
        </p:nvGrpSpPr>
        <p:grpSpPr>
          <a:xfrm>
            <a:off x="664810" y="1639708"/>
            <a:ext cx="10995635" cy="830267"/>
            <a:chOff x="664810" y="1285146"/>
            <a:chExt cx="10995635" cy="8302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BABD5C-701B-10EB-EAB3-249D20FB6E79}"/>
                </a:ext>
              </a:extLst>
            </p:cNvPr>
            <p:cNvGrpSpPr/>
            <p:nvPr/>
          </p:nvGrpSpPr>
          <p:grpSpPr>
            <a:xfrm>
              <a:off x="664810" y="1285146"/>
              <a:ext cx="1183746" cy="369332"/>
              <a:chOff x="664810" y="1238491"/>
              <a:chExt cx="1183746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5C06BC-6ECF-39B7-4685-F8C066047E4C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122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분석 </a:t>
                </a:r>
                <a:r>
                  <a:rPr lang="en-US" altLang="ko-KR" dirty="0"/>
                  <a:t>(50)</a:t>
                </a:r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4158E9B-A270-53FD-C4FB-6EDFE7F9ADB9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0B6A4B-13BB-48FC-3473-C931904B92CC}"/>
                </a:ext>
              </a:extLst>
            </p:cNvPr>
            <p:cNvSpPr/>
            <p:nvPr/>
          </p:nvSpPr>
          <p:spPr>
            <a:xfrm>
              <a:off x="687963" y="1755413"/>
              <a:ext cx="10972482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32AE0A-185D-A3D5-AFBB-CD797CD9969D}"/>
                </a:ext>
              </a:extLst>
            </p:cNvPr>
            <p:cNvSpPr txBox="1"/>
            <p:nvPr/>
          </p:nvSpPr>
          <p:spPr>
            <a:xfrm>
              <a:off x="754977" y="1772708"/>
              <a:ext cx="7316003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이벤트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스토밍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결과</a:t>
              </a:r>
              <a:endParaRPr lang="en-US" altLang="ko-K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3C8707-D7B5-0EFC-F94B-26BA4A3A56F6}"/>
              </a:ext>
            </a:extLst>
          </p:cNvPr>
          <p:cNvGrpSpPr/>
          <p:nvPr/>
        </p:nvGrpSpPr>
        <p:grpSpPr>
          <a:xfrm>
            <a:off x="664810" y="2721010"/>
            <a:ext cx="10995635" cy="3906712"/>
            <a:chOff x="664810" y="1285146"/>
            <a:chExt cx="10995635" cy="39067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109599-ED2F-9D5C-984A-88A3594098EF}"/>
                </a:ext>
              </a:extLst>
            </p:cNvPr>
            <p:cNvGrpSpPr/>
            <p:nvPr/>
          </p:nvGrpSpPr>
          <p:grpSpPr>
            <a:xfrm>
              <a:off x="664810" y="1285146"/>
              <a:ext cx="1736782" cy="369332"/>
              <a:chOff x="664810" y="1238491"/>
              <a:chExt cx="1736782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5A198E-637D-F430-6B1B-20202F2C7A68}"/>
                  </a:ext>
                </a:extLst>
              </p:cNvPr>
              <p:cNvSpPr txBox="1"/>
              <p:nvPr/>
            </p:nvSpPr>
            <p:spPr>
              <a:xfrm>
                <a:off x="726133" y="1238491"/>
                <a:ext cx="167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구현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운영 </a:t>
                </a:r>
                <a:r>
                  <a:rPr lang="en-US" altLang="ko-KR" dirty="0"/>
                  <a:t>(50)</a:t>
                </a:r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688DAC5-0220-86A9-875C-AE80F4345AA0}"/>
                  </a:ext>
                </a:extLst>
              </p:cNvPr>
              <p:cNvSpPr/>
              <p:nvPr/>
            </p:nvSpPr>
            <p:spPr>
              <a:xfrm>
                <a:off x="664810" y="1396157"/>
                <a:ext cx="54000" cy="54000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46725B-8576-2475-E9BE-0BFB74D7E56A}"/>
                </a:ext>
              </a:extLst>
            </p:cNvPr>
            <p:cNvSpPr/>
            <p:nvPr/>
          </p:nvSpPr>
          <p:spPr>
            <a:xfrm>
              <a:off x="687963" y="1767959"/>
              <a:ext cx="10972482" cy="34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DF76B2-1F3E-7D25-F112-1615120FE60C}"/>
                </a:ext>
              </a:extLst>
            </p:cNvPr>
            <p:cNvSpPr txBox="1"/>
            <p:nvPr/>
          </p:nvSpPr>
          <p:spPr>
            <a:xfrm>
              <a:off x="754977" y="1764060"/>
              <a:ext cx="7316003" cy="3427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Saga Pattern</a:t>
              </a:r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Compensation</a:t>
              </a:r>
              <a:r>
                <a:rPr lang="ko-KR" altLang="en-US" sz="1400" dirty="0"/>
                <a:t>/</a:t>
              </a:r>
              <a:r>
                <a:rPr lang="ko-KR" altLang="en-US" sz="1400" dirty="0" err="1"/>
                <a:t>Correlation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Key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CQRS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Request-Response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Circuit </a:t>
              </a:r>
              <a:r>
                <a:rPr lang="ko-KR" altLang="en-US" sz="1400" dirty="0" err="1"/>
                <a:t>Breaker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Spring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Gateway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Kubernetes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ingress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Kubernetes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Deployment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zero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Down</a:t>
              </a:r>
              <a:r>
                <a:rPr lang="ko-KR" altLang="en-US" sz="1400" dirty="0"/>
                <a:t> Time </a:t>
              </a:r>
              <a:r>
                <a:rPr lang="ko-KR" altLang="en-US" sz="1400" dirty="0" err="1"/>
                <a:t>Deploy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Self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Healing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Auto </a:t>
              </a:r>
              <a:r>
                <a:rPr lang="ko-KR" altLang="en-US" sz="1400" dirty="0" err="1"/>
                <a:t>Scaling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PVC/</a:t>
              </a:r>
              <a:r>
                <a:rPr lang="ko-KR" altLang="en-US" sz="1400" dirty="0" err="1"/>
                <a:t>Secret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Map</a:t>
              </a:r>
              <a:endParaRPr lang="en-US" altLang="ko-KR" sz="1400" dirty="0"/>
            </a:p>
            <a:p>
              <a:pPr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/>
                <a:t>Polyglot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53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6914096" cy="369332"/>
            <a:chOff x="664810" y="1238491"/>
            <a:chExt cx="691409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685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Istio ingress gateway</a:t>
              </a:r>
              <a:r>
                <a:rPr lang="ko-KR" altLang="en-US" dirty="0"/>
                <a:t>를 적용한 메시지의 </a:t>
              </a:r>
              <a:r>
                <a:rPr lang="en-US" altLang="ko-KR" dirty="0"/>
                <a:t>(</a:t>
              </a:r>
              <a:r>
                <a:rPr lang="ko-KR" altLang="en-US" dirty="0"/>
                <a:t>일반적인</a:t>
              </a:r>
              <a:r>
                <a:rPr lang="en-US" altLang="ko-KR" dirty="0"/>
                <a:t>) </a:t>
              </a:r>
              <a:r>
                <a:rPr lang="ko-KR" altLang="en-US" dirty="0"/>
                <a:t>논리적 흐름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7F112F-04A6-100B-F5F7-F219988B4748}"/>
              </a:ext>
            </a:extLst>
          </p:cNvPr>
          <p:cNvSpPr>
            <a:spLocks noChangeAspect="1"/>
          </p:cNvSpPr>
          <p:nvPr/>
        </p:nvSpPr>
        <p:spPr>
          <a:xfrm>
            <a:off x="1559699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Istio</a:t>
            </a:r>
            <a:r>
              <a:rPr lang="ko-KR" altLang="en-US" sz="1600" dirty="0"/>
              <a:t> </a:t>
            </a:r>
            <a:r>
              <a:rPr lang="en-US" altLang="ko-KR" sz="1600" dirty="0"/>
              <a:t>Ingress</a:t>
            </a:r>
            <a:r>
              <a:rPr lang="ko-KR" altLang="en-US" sz="1600" dirty="0"/>
              <a:t> </a:t>
            </a:r>
            <a:r>
              <a:rPr lang="en-US" altLang="ko-KR" sz="1600" dirty="0"/>
              <a:t>Gateway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0D1140-CB35-C569-111F-BC21C7024603}"/>
              </a:ext>
            </a:extLst>
          </p:cNvPr>
          <p:cNvSpPr>
            <a:spLocks noChangeAspect="1"/>
          </p:cNvSpPr>
          <p:nvPr/>
        </p:nvSpPr>
        <p:spPr>
          <a:xfrm>
            <a:off x="3598440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My Gateway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29E070-D522-B90D-36C3-F02AC9E71578}"/>
              </a:ext>
            </a:extLst>
          </p:cNvPr>
          <p:cNvSpPr>
            <a:spLocks noChangeAspect="1"/>
          </p:cNvSpPr>
          <p:nvPr/>
        </p:nvSpPr>
        <p:spPr>
          <a:xfrm>
            <a:off x="5427912" y="3480337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Virtual Service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DDC52-A437-7964-11B8-3467CF382352}"/>
              </a:ext>
            </a:extLst>
          </p:cNvPr>
          <p:cNvSpPr>
            <a:spLocks noChangeAspect="1"/>
          </p:cNvSpPr>
          <p:nvPr/>
        </p:nvSpPr>
        <p:spPr>
          <a:xfrm>
            <a:off x="7257385" y="2953158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br>
              <a:rPr lang="en-US" altLang="ko-KR" sz="1600" dirty="0"/>
            </a:br>
            <a:r>
              <a:rPr lang="en-US" altLang="ko-KR" sz="1600" dirty="0"/>
              <a:t>(V1)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5D5075-FD24-8080-1728-59ECE71C1700}"/>
              </a:ext>
            </a:extLst>
          </p:cNvPr>
          <p:cNvSpPr>
            <a:spLocks noChangeAspect="1"/>
          </p:cNvSpPr>
          <p:nvPr/>
        </p:nvSpPr>
        <p:spPr>
          <a:xfrm>
            <a:off x="9214984" y="2951524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POD</a:t>
            </a:r>
            <a:br>
              <a:rPr lang="en-US" altLang="ko-KR" sz="1600" dirty="0"/>
            </a:br>
            <a:r>
              <a:rPr lang="en-US" altLang="ko-KR" sz="1600" dirty="0"/>
              <a:t>(V1)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3295F-FE15-FEBC-1712-98A056F9DADD}"/>
              </a:ext>
            </a:extLst>
          </p:cNvPr>
          <p:cNvSpPr>
            <a:spLocks noChangeAspect="1"/>
          </p:cNvSpPr>
          <p:nvPr/>
        </p:nvSpPr>
        <p:spPr>
          <a:xfrm>
            <a:off x="7257385" y="3867282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Service</a:t>
            </a:r>
            <a:br>
              <a:rPr lang="en-US" altLang="ko-KR" sz="1600" dirty="0"/>
            </a:br>
            <a:r>
              <a:rPr lang="en-US" altLang="ko-KR" sz="1600" dirty="0"/>
              <a:t>(V2)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1A55A3C-6D2D-2BDF-F9C7-03C0FC39DD1E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799802" y="3876337"/>
            <a:ext cx="79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627EDC-73F6-002E-135A-2DA259E4CA3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38543" y="3876337"/>
            <a:ext cx="58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46BD7F-390B-FAD0-1D16-16198D21242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68015" y="3349158"/>
            <a:ext cx="589370" cy="52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7A4B03-3E9D-038A-ECC2-9FD5F8134C25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668015" y="3876337"/>
            <a:ext cx="589370" cy="38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A70841-0FC0-9A24-DCC2-2DBF6869998C}"/>
              </a:ext>
            </a:extLst>
          </p:cNvPr>
          <p:cNvCxnSpPr>
            <a:cxnSpLocks/>
            <a:stCxn id="11" idx="3"/>
            <a:endCxn id="38" idx="1"/>
          </p:cNvCxnSpPr>
          <p:nvPr/>
        </p:nvCxnSpPr>
        <p:spPr>
          <a:xfrm>
            <a:off x="8497488" y="4263282"/>
            <a:ext cx="717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FCCD7-A4B2-0BBB-E412-5A9565CE6B9F}"/>
              </a:ext>
            </a:extLst>
          </p:cNvPr>
          <p:cNvSpPr>
            <a:spLocks noChangeAspect="1"/>
          </p:cNvSpPr>
          <p:nvPr/>
        </p:nvSpPr>
        <p:spPr>
          <a:xfrm>
            <a:off x="9214984" y="3867282"/>
            <a:ext cx="1240103" cy="792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POD</a:t>
            </a:r>
            <a:br>
              <a:rPr lang="en-US" altLang="ko-KR" sz="1600" dirty="0"/>
            </a:br>
            <a:r>
              <a:rPr lang="en-US" altLang="ko-KR" sz="1600" dirty="0"/>
              <a:t>(V2)</a:t>
            </a:r>
            <a:endParaRPr lang="ko-KR" altLang="en-US" sz="16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7FD7690-BC7B-ACB6-164B-73778D1949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497488" y="3347524"/>
            <a:ext cx="717496" cy="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9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3214366" cy="369332"/>
            <a:chOff x="664810" y="1238491"/>
            <a:chExt cx="321436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315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Istio ingress gateway</a:t>
              </a:r>
              <a:r>
                <a:rPr lang="ko-KR" altLang="en-US" dirty="0"/>
                <a:t>를 적용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B0CF3EA-8140-393E-FADB-DAC17EB9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1750334"/>
            <a:ext cx="7189002" cy="985518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924B16DE-24BE-C137-EA4E-9ABB7E21D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0" y="2831708"/>
            <a:ext cx="7189002" cy="37386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609CE4-9856-B543-3DEA-86C973BBBB0A}"/>
              </a:ext>
            </a:extLst>
          </p:cNvPr>
          <p:cNvSpPr txBox="1"/>
          <p:nvPr/>
        </p:nvSpPr>
        <p:spPr>
          <a:xfrm>
            <a:off x="2743200" y="2054587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Istio </a:t>
            </a:r>
            <a:r>
              <a:rPr lang="ko-KR" altLang="en-US" sz="1300" b="1" dirty="0"/>
              <a:t>및 </a:t>
            </a:r>
            <a:r>
              <a:rPr lang="en-US" altLang="ko-KR" sz="1300" b="1" dirty="0"/>
              <a:t>Rule </a:t>
            </a:r>
            <a:r>
              <a:rPr lang="ko-KR" altLang="en-US" sz="1300" b="1" dirty="0"/>
              <a:t>적용 위한 </a:t>
            </a:r>
            <a:r>
              <a:rPr lang="en-US" altLang="ko-KR" sz="1300" b="1" dirty="0"/>
              <a:t>Gateway </a:t>
            </a:r>
            <a:r>
              <a:rPr lang="ko-KR" altLang="en-US" sz="1300" b="1" dirty="0"/>
              <a:t>설치결과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0BB3EC-B4DE-AFBF-1286-037437FA53D6}"/>
              </a:ext>
            </a:extLst>
          </p:cNvPr>
          <p:cNvSpPr txBox="1"/>
          <p:nvPr/>
        </p:nvSpPr>
        <p:spPr>
          <a:xfrm>
            <a:off x="2743200" y="4554833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Istio </a:t>
            </a:r>
            <a:r>
              <a:rPr lang="ko-KR" altLang="en-US" sz="1300" b="1" dirty="0"/>
              <a:t>설치결과로 나타나는 </a:t>
            </a:r>
            <a:r>
              <a:rPr lang="en-US" altLang="ko-KR" sz="1300" b="1" dirty="0"/>
              <a:t>Resource </a:t>
            </a:r>
            <a:r>
              <a:rPr lang="ko-KR" altLang="en-US" sz="1300" b="1" dirty="0"/>
              <a:t>들</a:t>
            </a: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54FACB7-3AD4-D4BF-6F93-9E661C0E9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89" y="1750334"/>
            <a:ext cx="3767351" cy="16786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257253-6BE3-752F-2059-342F68DDA2F2}"/>
              </a:ext>
            </a:extLst>
          </p:cNvPr>
          <p:cNvSpPr txBox="1"/>
          <p:nvPr/>
        </p:nvSpPr>
        <p:spPr>
          <a:xfrm>
            <a:off x="7908737" y="2054587"/>
            <a:ext cx="385665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Gateway</a:t>
            </a:r>
            <a:r>
              <a:rPr lang="ko-KR" altLang="en-US" sz="1300" b="1" dirty="0"/>
              <a:t>를 적용하여 </a:t>
            </a:r>
            <a:r>
              <a:rPr lang="en-US" altLang="ko-KR" sz="1300" b="1" dirty="0"/>
              <a:t>Canary </a:t>
            </a:r>
            <a:r>
              <a:rPr lang="ko-KR" altLang="en-US" sz="1300" b="1" dirty="0"/>
              <a:t>배포 테스트 진행함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FED65ED-FC7A-3CBB-F113-C0DE0D762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3508311"/>
            <a:ext cx="3767350" cy="30220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805470-8705-0226-07AB-5572F8FE1B6B}"/>
              </a:ext>
            </a:extLst>
          </p:cNvPr>
          <p:cNvSpPr txBox="1"/>
          <p:nvPr/>
        </p:nvSpPr>
        <p:spPr>
          <a:xfrm>
            <a:off x="7953389" y="4597146"/>
            <a:ext cx="3767351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Virtual Service</a:t>
            </a:r>
            <a:r>
              <a:rPr lang="ko-KR" altLang="en-US" sz="1300" b="1" dirty="0"/>
              <a:t>의 </a:t>
            </a:r>
            <a:r>
              <a:rPr lang="en-US" altLang="ko-KR" sz="1300" b="1" dirty="0"/>
              <a:t>Canary </a:t>
            </a:r>
            <a:r>
              <a:rPr lang="ko-KR" altLang="en-US" sz="1300" b="1" dirty="0"/>
              <a:t>배포위한 설정</a:t>
            </a:r>
          </a:p>
        </p:txBody>
      </p:sp>
    </p:spTree>
    <p:extLst>
      <p:ext uri="{BB962C8B-B14F-4D97-AF65-F5344CB8AC3E}">
        <p14:creationId xmlns:p14="http://schemas.microsoft.com/office/powerpoint/2010/main" val="219156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492717" cy="1005806"/>
            <a:chOff x="504168" y="79330"/>
            <a:chExt cx="549271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838305" cy="769441"/>
              <a:chOff x="1158580" y="315695"/>
              <a:chExt cx="483830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7151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6. Gateway / Ingress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65D196-2867-2A1D-9522-F1004D6A4199}"/>
              </a:ext>
            </a:extLst>
          </p:cNvPr>
          <p:cNvGrpSpPr/>
          <p:nvPr/>
        </p:nvGrpSpPr>
        <p:grpSpPr>
          <a:xfrm>
            <a:off x="664810" y="1285146"/>
            <a:ext cx="7709250" cy="369332"/>
            <a:chOff x="664810" y="1238491"/>
            <a:chExt cx="770925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E32DFF-60A5-8402-9CFB-460EB8662717}"/>
                </a:ext>
              </a:extLst>
            </p:cNvPr>
            <p:cNvSpPr txBox="1"/>
            <p:nvPr/>
          </p:nvSpPr>
          <p:spPr>
            <a:xfrm>
              <a:off x="726133" y="1238491"/>
              <a:ext cx="764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Gateway</a:t>
              </a:r>
              <a:r>
                <a:rPr lang="ko-KR" altLang="en-US" dirty="0"/>
                <a:t>와 </a:t>
              </a:r>
              <a:r>
                <a:rPr lang="en-US" altLang="ko-KR" dirty="0"/>
                <a:t>Virtual Service </a:t>
              </a:r>
              <a:r>
                <a:rPr lang="ko-KR" altLang="en-US" dirty="0"/>
                <a:t>적용하여 </a:t>
              </a:r>
              <a:r>
                <a:rPr lang="en-US" altLang="ko-KR" dirty="0"/>
                <a:t>Canary </a:t>
              </a:r>
              <a:r>
                <a:rPr lang="ko-KR" altLang="en-US" dirty="0"/>
                <a:t>배포 테스트 진행 결과 화면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24758C-2B31-A1CE-607F-A534F5BB5744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4DE900-905D-E8CE-A294-2ECA5639A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2" y="1914622"/>
            <a:ext cx="8596105" cy="19051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E6DF509-CDDD-49DE-735B-0DB5324B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1" y="3112820"/>
            <a:ext cx="8596105" cy="1295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0F5C81-0EC0-C0B1-B1D0-CBBF2F274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3849"/>
            <a:ext cx="4386949" cy="20454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1FF04D-D015-0D0B-F98A-849D49D2E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13" y="4408332"/>
            <a:ext cx="4430556" cy="2045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611C2B-7E80-4FED-3EFF-B11C6C5C19A9}"/>
              </a:ext>
            </a:extLst>
          </p:cNvPr>
          <p:cNvSpPr txBox="1"/>
          <p:nvPr/>
        </p:nvSpPr>
        <p:spPr>
          <a:xfrm>
            <a:off x="2009693" y="2867204"/>
            <a:ext cx="7875037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웹 브라우저를 통해서 </a:t>
            </a:r>
            <a:r>
              <a:rPr lang="en-US" altLang="ko-KR" sz="1300" b="1" dirty="0"/>
              <a:t>Load</a:t>
            </a:r>
            <a:r>
              <a:rPr lang="ko-KR" altLang="en-US" sz="1300" b="1" dirty="0"/>
              <a:t>를 주었으며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그 결과 값으로 어느 쪽에서 요청을 처리 했는지 알 수 있었음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DD5E0-2101-0D8A-5D4A-3C0A82E79C86}"/>
              </a:ext>
            </a:extLst>
          </p:cNvPr>
          <p:cNvSpPr txBox="1"/>
          <p:nvPr/>
        </p:nvSpPr>
        <p:spPr>
          <a:xfrm>
            <a:off x="2281331" y="6453831"/>
            <a:ext cx="7875037" cy="292388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Kiali </a:t>
            </a:r>
            <a:r>
              <a:rPr lang="ko-KR" altLang="en-US" sz="1300" b="1" dirty="0"/>
              <a:t>화면을 통해서 어느 쪽으로 몇 </a:t>
            </a:r>
            <a:r>
              <a:rPr lang="en-US" altLang="ko-KR" sz="1300" b="1" dirty="0"/>
              <a:t>%</a:t>
            </a:r>
            <a:r>
              <a:rPr lang="ko-KR" altLang="en-US" sz="1300" b="1" dirty="0"/>
              <a:t>의</a:t>
            </a:r>
            <a:r>
              <a:rPr lang="en-US" altLang="ko-KR" sz="1300" b="1" dirty="0"/>
              <a:t> </a:t>
            </a:r>
            <a:r>
              <a:rPr lang="ko-KR" altLang="en-US" sz="1300" b="1" dirty="0"/>
              <a:t>요청이 전달되었는지를 확인할 수 있었음 </a:t>
            </a:r>
          </a:p>
        </p:txBody>
      </p:sp>
    </p:spTree>
    <p:extLst>
      <p:ext uri="{BB962C8B-B14F-4D97-AF65-F5344CB8AC3E}">
        <p14:creationId xmlns:p14="http://schemas.microsoft.com/office/powerpoint/2010/main" val="133501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76D9B4-786D-12AA-C453-A5F8F9EC3A43}"/>
              </a:ext>
            </a:extLst>
          </p:cNvPr>
          <p:cNvGrpSpPr/>
          <p:nvPr/>
        </p:nvGrpSpPr>
        <p:grpSpPr>
          <a:xfrm>
            <a:off x="664810" y="1285146"/>
            <a:ext cx="3440710" cy="369332"/>
            <a:chOff x="664810" y="1238491"/>
            <a:chExt cx="344071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2DE82D-AE71-20DF-960D-A9E3FF6E04A8}"/>
                </a:ext>
              </a:extLst>
            </p:cNvPr>
            <p:cNvSpPr txBox="1"/>
            <p:nvPr/>
          </p:nvSpPr>
          <p:spPr>
            <a:xfrm>
              <a:off x="726133" y="1238491"/>
              <a:ext cx="337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ArgoCD</a:t>
              </a:r>
              <a:r>
                <a:rPr lang="ko-KR" altLang="en-US" dirty="0"/>
                <a:t>를 통해 </a:t>
              </a:r>
              <a:r>
                <a:rPr lang="en-US" altLang="ko-KR" dirty="0"/>
                <a:t>Jenkins</a:t>
              </a:r>
              <a:r>
                <a:rPr lang="ko-KR" altLang="en-US" dirty="0"/>
                <a:t>를 설치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9AA368-A203-0B81-22E7-A011749C9DF7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4EE5A0A-BC49-40B2-6057-C5DAF21CE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670"/>
            <a:ext cx="12192000" cy="51594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B8A951-D786-9EC6-1274-8D78FA88202B}"/>
              </a:ext>
            </a:extLst>
          </p:cNvPr>
          <p:cNvSpPr/>
          <p:nvPr/>
        </p:nvSpPr>
        <p:spPr>
          <a:xfrm>
            <a:off x="8948057" y="3498980"/>
            <a:ext cx="3116425" cy="25659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62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F71E22E-A03F-1A85-56D8-870274F8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3" y="1859994"/>
            <a:ext cx="10387014" cy="47701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8ABEE64-8D23-FD55-1886-87B8675654D6}"/>
              </a:ext>
            </a:extLst>
          </p:cNvPr>
          <p:cNvGrpSpPr/>
          <p:nvPr/>
        </p:nvGrpSpPr>
        <p:grpSpPr>
          <a:xfrm>
            <a:off x="664810" y="1285146"/>
            <a:ext cx="5614382" cy="369332"/>
            <a:chOff x="664810" y="1238491"/>
            <a:chExt cx="561438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89D451-A403-81A6-71EB-825881E63F10}"/>
                </a:ext>
              </a:extLst>
            </p:cNvPr>
            <p:cNvSpPr txBox="1"/>
            <p:nvPr/>
          </p:nvSpPr>
          <p:spPr>
            <a:xfrm>
              <a:off x="726133" y="1238491"/>
              <a:ext cx="555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ArgoCD</a:t>
              </a:r>
              <a:r>
                <a:rPr lang="ko-KR" altLang="en-US" dirty="0"/>
                <a:t>를 통해 </a:t>
              </a:r>
              <a:r>
                <a:rPr lang="en-US" altLang="ko-KR" dirty="0"/>
                <a:t>Jenkins</a:t>
              </a:r>
              <a:r>
                <a:rPr lang="ko-KR" altLang="en-US" dirty="0"/>
                <a:t>를 설치</a:t>
              </a:r>
              <a:r>
                <a:rPr lang="en-US" altLang="ko-KR" dirty="0"/>
                <a:t> </a:t>
              </a:r>
              <a:r>
                <a:rPr lang="ko-KR" altLang="en-US" dirty="0"/>
                <a:t>완료 후 내역을 확인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87B880-36BA-E574-E017-2FF14BE19381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062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5205395" cy="1005806"/>
            <a:chOff x="504168" y="79330"/>
            <a:chExt cx="5205395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4550983" cy="769441"/>
              <a:chOff x="1158580" y="315695"/>
              <a:chExt cx="4550983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442781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7. Deploy / Pipeline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72EE2D-6B49-3FB2-D9E6-BEE47E23C06D}"/>
              </a:ext>
            </a:extLst>
          </p:cNvPr>
          <p:cNvGrpSpPr/>
          <p:nvPr/>
        </p:nvGrpSpPr>
        <p:grpSpPr>
          <a:xfrm>
            <a:off x="664810" y="1285146"/>
            <a:ext cx="11001947" cy="369332"/>
            <a:chOff x="664810" y="1238491"/>
            <a:chExt cx="1100194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64551-2EF4-96F9-F9C7-9A49988E72DC}"/>
                </a:ext>
              </a:extLst>
            </p:cNvPr>
            <p:cNvSpPr txBox="1"/>
            <p:nvPr/>
          </p:nvSpPr>
          <p:spPr>
            <a:xfrm>
              <a:off x="726133" y="1238491"/>
              <a:ext cx="1094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Docker Image </a:t>
              </a:r>
              <a:r>
                <a:rPr lang="ko-KR" altLang="en-US" dirty="0"/>
                <a:t>생성 및 </a:t>
              </a:r>
              <a:r>
                <a:rPr lang="en-US" altLang="ko-KR" dirty="0"/>
                <a:t>Push</a:t>
              </a:r>
              <a:r>
                <a:rPr lang="ko-KR" altLang="en-US" dirty="0"/>
                <a:t>까지 </a:t>
              </a:r>
              <a:r>
                <a:rPr lang="en-US" altLang="ko-KR" dirty="0"/>
                <a:t>Jenkins</a:t>
              </a:r>
              <a:r>
                <a:rPr lang="ko-KR" altLang="en-US" dirty="0"/>
                <a:t> </a:t>
              </a:r>
              <a:r>
                <a:rPr lang="en-US" altLang="ko-KR" dirty="0"/>
                <a:t>Pipeline</a:t>
              </a:r>
              <a:r>
                <a:rPr lang="ko-KR" altLang="en-US" dirty="0"/>
                <a:t>을 적용하며</a:t>
              </a:r>
              <a:r>
                <a:rPr lang="en-US" altLang="ko-KR" dirty="0"/>
                <a:t>, K8S </a:t>
              </a:r>
              <a:r>
                <a:rPr lang="ko-KR" altLang="en-US" dirty="0"/>
                <a:t>배포는 </a:t>
              </a:r>
              <a:r>
                <a:rPr lang="en-US" altLang="ko-KR" dirty="0" err="1"/>
                <a:t>ArgoCD</a:t>
              </a:r>
              <a:r>
                <a:rPr lang="en-US" altLang="ko-KR" dirty="0"/>
                <a:t> </a:t>
              </a:r>
              <a:r>
                <a:rPr lang="ko-KR" altLang="en-US" dirty="0"/>
                <a:t>파이프라인을 적용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7BEEF9-9D86-A0AC-813F-9C9BFBE3FA93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B5A7266-398D-9C15-C747-574C2FC64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871"/>
            <a:ext cx="12192000" cy="2050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36FB4D-63B8-307C-59B2-19D26AC6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43" y="3763291"/>
            <a:ext cx="6529114" cy="27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6E63DB-3227-7468-FFC0-E278DF57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10" y="1801653"/>
            <a:ext cx="4433267" cy="313424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8784772" cy="1005806"/>
            <a:chOff x="504168" y="79330"/>
            <a:chExt cx="878477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8130360" cy="769441"/>
              <a:chOff x="1158580" y="315695"/>
              <a:chExt cx="813036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800719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9. Zero-downtime deploy (Readiness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C6CB6-6D12-9A06-A334-34367C2D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69" y="2345880"/>
            <a:ext cx="2442829" cy="16476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F6F249-AA8E-490C-01E6-51E1BCCF5621}"/>
              </a:ext>
            </a:extLst>
          </p:cNvPr>
          <p:cNvSpPr txBox="1"/>
          <p:nvPr/>
        </p:nvSpPr>
        <p:spPr>
          <a:xfrm>
            <a:off x="1036443" y="1884129"/>
            <a:ext cx="3596955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서비스 정상작동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40197C-C2BA-ED34-B09F-DA4E005E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25" y="1890755"/>
            <a:ext cx="4585313" cy="30451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35BF51-91CE-1152-8297-EC90FFA8835D}"/>
              </a:ext>
            </a:extLst>
          </p:cNvPr>
          <p:cNvSpPr txBox="1"/>
          <p:nvPr/>
        </p:nvSpPr>
        <p:spPr>
          <a:xfrm>
            <a:off x="6368825" y="1893460"/>
            <a:ext cx="4585313" cy="49244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Readiness probe </a:t>
            </a:r>
            <a:r>
              <a:rPr lang="ko-KR" altLang="en-US" sz="1300" b="1" dirty="0"/>
              <a:t>없는 버전으로 교체 후에 서비스</a:t>
            </a:r>
            <a:br>
              <a:rPr lang="en-US" altLang="ko-KR" sz="1300" b="1" dirty="0"/>
            </a:br>
            <a:r>
              <a:rPr lang="ko-KR" altLang="en-US" sz="1300" b="1" dirty="0"/>
              <a:t>다운타임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5FA29D-4349-607D-1BE0-6F6E020B8B67}"/>
              </a:ext>
            </a:extLst>
          </p:cNvPr>
          <p:cNvGrpSpPr/>
          <p:nvPr/>
        </p:nvGrpSpPr>
        <p:grpSpPr>
          <a:xfrm>
            <a:off x="664810" y="1285146"/>
            <a:ext cx="6529056" cy="369332"/>
            <a:chOff x="664810" y="1238491"/>
            <a:chExt cx="6529056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9A940-7D97-AA78-16CD-4A53F73FCF9B}"/>
                </a:ext>
              </a:extLst>
            </p:cNvPr>
            <p:cNvSpPr txBox="1"/>
            <p:nvPr/>
          </p:nvSpPr>
          <p:spPr>
            <a:xfrm>
              <a:off x="726133" y="1238491"/>
              <a:ext cx="6467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Readiness Probe </a:t>
              </a:r>
              <a:r>
                <a:rPr lang="ko-KR" altLang="en-US" sz="1800" dirty="0"/>
                <a:t>설정에 의한 </a:t>
              </a:r>
              <a:r>
                <a:rPr lang="en-US" altLang="ko-KR" sz="1800" dirty="0"/>
                <a:t>Zero downtime deploy</a:t>
              </a:r>
              <a:r>
                <a:rPr lang="ko-KR" altLang="en-US" sz="1800" dirty="0"/>
                <a:t>를 확인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624B48-AA1B-EC24-84AE-A74E25020F30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68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8784772" cy="1005806"/>
            <a:chOff x="504168" y="79330"/>
            <a:chExt cx="8784772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8130360" cy="769441"/>
              <a:chOff x="1158580" y="315695"/>
              <a:chExt cx="8130360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800719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9. Zero-downtime deploy (Readiness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57FD31D-DB9C-6971-C705-3B6A5611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70" y="2270608"/>
            <a:ext cx="3523667" cy="2316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ABF3A-30D8-7B30-093D-CF6865B68C7F}"/>
              </a:ext>
            </a:extLst>
          </p:cNvPr>
          <p:cNvSpPr txBox="1"/>
          <p:nvPr/>
        </p:nvSpPr>
        <p:spPr>
          <a:xfrm>
            <a:off x="1036444" y="1884128"/>
            <a:ext cx="3523668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Readiness probe </a:t>
            </a:r>
            <a:r>
              <a:rPr lang="ko-KR" altLang="en-US" sz="1300" b="1" dirty="0"/>
              <a:t>설정 후 다시 배포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1BB87E-76F9-5B02-B991-998037F8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14" y="2241833"/>
            <a:ext cx="4524761" cy="2410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274111-D9BA-4C1E-88A0-F7499E155542}"/>
              </a:ext>
            </a:extLst>
          </p:cNvPr>
          <p:cNvSpPr txBox="1"/>
          <p:nvPr/>
        </p:nvSpPr>
        <p:spPr>
          <a:xfrm>
            <a:off x="6096000" y="1749390"/>
            <a:ext cx="4585313" cy="49244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Readiness probe </a:t>
            </a:r>
            <a:r>
              <a:rPr lang="ko-KR" altLang="en-US" sz="1300" b="1" dirty="0"/>
              <a:t>있는 버전의 경우에는 서비스 </a:t>
            </a:r>
            <a:br>
              <a:rPr lang="en-US" altLang="ko-KR" sz="1300" b="1" dirty="0"/>
            </a:br>
            <a:r>
              <a:rPr lang="ko-KR" altLang="en-US" sz="1300" b="1" dirty="0"/>
              <a:t>다운타임이 없음을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25FC43-FC66-9E2B-2983-B314594D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151" y="3640071"/>
            <a:ext cx="5928874" cy="3010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9BB2AC-ACA2-BC6D-A916-DC1DF1D2EEEF}"/>
              </a:ext>
            </a:extLst>
          </p:cNvPr>
          <p:cNvSpPr txBox="1"/>
          <p:nvPr/>
        </p:nvSpPr>
        <p:spPr>
          <a:xfrm>
            <a:off x="6096000" y="5015104"/>
            <a:ext cx="4585313" cy="29238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테스트에 사용된 </a:t>
            </a:r>
            <a:r>
              <a:rPr lang="ko-KR" altLang="en-US" sz="1300" b="1" dirty="0" err="1"/>
              <a:t>여러버전들</a:t>
            </a:r>
            <a:endParaRPr lang="ko-KR" altLang="en-US" sz="13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98B85D-AFC5-1E8C-BC70-10244026E3D1}"/>
              </a:ext>
            </a:extLst>
          </p:cNvPr>
          <p:cNvGrpSpPr/>
          <p:nvPr/>
        </p:nvGrpSpPr>
        <p:grpSpPr>
          <a:xfrm>
            <a:off x="664810" y="1285146"/>
            <a:ext cx="6529056" cy="369332"/>
            <a:chOff x="664810" y="1238491"/>
            <a:chExt cx="6529056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2B159-FA7C-1830-0A73-BB013E0BF1B1}"/>
                </a:ext>
              </a:extLst>
            </p:cNvPr>
            <p:cNvSpPr txBox="1"/>
            <p:nvPr/>
          </p:nvSpPr>
          <p:spPr>
            <a:xfrm>
              <a:off x="726133" y="1238491"/>
              <a:ext cx="6467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Readiness Probe </a:t>
              </a:r>
              <a:r>
                <a:rPr lang="ko-KR" altLang="en-US" sz="1800" dirty="0"/>
                <a:t>설정에 의한 </a:t>
              </a:r>
              <a:r>
                <a:rPr lang="en-US" altLang="ko-KR" sz="1800" dirty="0"/>
                <a:t>Zero downtime deploy</a:t>
              </a:r>
              <a:r>
                <a:rPr lang="ko-KR" altLang="en-US" sz="1800" dirty="0"/>
                <a:t>를 확인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348AFF-33B5-44E5-551A-331ADEE431C8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780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756EECB4-79CA-DBCA-E705-38D06632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9" y="5048791"/>
            <a:ext cx="5817877" cy="11374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015954" cy="1005806"/>
            <a:chOff x="504168" y="79330"/>
            <a:chExt cx="7015954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361542" cy="769441"/>
              <a:chOff x="1158580" y="315695"/>
              <a:chExt cx="6361542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2383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12. Self-healing (liveness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D8DA75-E4F3-ECA5-4219-A82EC7B7D431}"/>
              </a:ext>
            </a:extLst>
          </p:cNvPr>
          <p:cNvGrpSpPr/>
          <p:nvPr/>
        </p:nvGrpSpPr>
        <p:grpSpPr>
          <a:xfrm>
            <a:off x="664810" y="1285146"/>
            <a:ext cx="3572284" cy="369332"/>
            <a:chOff x="664810" y="1238491"/>
            <a:chExt cx="3572284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A619E3-39CA-6B3B-B651-9CE0C12FBA34}"/>
                </a:ext>
              </a:extLst>
            </p:cNvPr>
            <p:cNvSpPr txBox="1"/>
            <p:nvPr/>
          </p:nvSpPr>
          <p:spPr>
            <a:xfrm>
              <a:off x="726133" y="1238491"/>
              <a:ext cx="3510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Liveness Probe</a:t>
              </a:r>
              <a:r>
                <a:rPr lang="ko-KR" altLang="en-US" dirty="0"/>
                <a:t>를 구성하고 확인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A4BDE1-6512-1AB3-FCA5-969626A798C0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02B5A2F-7F18-1722-C3E8-0173F2D8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1801652"/>
            <a:ext cx="2643078" cy="3157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DC720-97EF-6A4C-D18C-6F73594ADA6C}"/>
              </a:ext>
            </a:extLst>
          </p:cNvPr>
          <p:cNvSpPr txBox="1"/>
          <p:nvPr/>
        </p:nvSpPr>
        <p:spPr>
          <a:xfrm>
            <a:off x="809249" y="2092077"/>
            <a:ext cx="3034963" cy="292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Liveness Probe </a:t>
            </a:r>
            <a:r>
              <a:rPr lang="ko-KR" altLang="en-US" sz="1300" b="1" dirty="0"/>
              <a:t>적용된 </a:t>
            </a:r>
            <a:r>
              <a:rPr lang="en-US" altLang="ko-KR" sz="1300" b="1" dirty="0"/>
              <a:t>Service </a:t>
            </a:r>
            <a:r>
              <a:rPr lang="ko-KR" altLang="en-US" sz="1300" b="1" dirty="0"/>
              <a:t>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1168-089D-FC2F-F73A-0E47E54A01EE}"/>
              </a:ext>
            </a:extLst>
          </p:cNvPr>
          <p:cNvSpPr/>
          <p:nvPr/>
        </p:nvSpPr>
        <p:spPr>
          <a:xfrm>
            <a:off x="1151074" y="3971523"/>
            <a:ext cx="1741416" cy="9797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8D6D5-CB99-F67E-FDE8-91910ED7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615" y="1802360"/>
            <a:ext cx="5316476" cy="1473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A448C6-7C56-9D8E-539F-97EE0D54BA82}"/>
              </a:ext>
            </a:extLst>
          </p:cNvPr>
          <p:cNvSpPr txBox="1"/>
          <p:nvPr/>
        </p:nvSpPr>
        <p:spPr>
          <a:xfrm>
            <a:off x="4660371" y="1654478"/>
            <a:ext cx="3034963" cy="292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정상동작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B50D99-75CD-D5E7-9FDA-CA15060B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328" y="3365227"/>
            <a:ext cx="5383763" cy="15198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868854-46F4-D269-F4C6-911AA7805CD7}"/>
              </a:ext>
            </a:extLst>
          </p:cNvPr>
          <p:cNvSpPr txBox="1"/>
          <p:nvPr/>
        </p:nvSpPr>
        <p:spPr>
          <a:xfrm>
            <a:off x="3412006" y="5460377"/>
            <a:ext cx="3034963" cy="292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Liveness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Probe </a:t>
            </a:r>
            <a:r>
              <a:rPr lang="ko-KR" altLang="en-US" sz="1300" b="1" dirty="0"/>
              <a:t>강제 </a:t>
            </a:r>
            <a:r>
              <a:rPr lang="en-US" altLang="ko-KR" sz="1300" b="1" dirty="0"/>
              <a:t>Down</a:t>
            </a:r>
            <a:endParaRPr lang="ko-KR" altLang="en-US" sz="13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8704FF-D9E9-0D38-7991-CD4A349B8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125" y="5048791"/>
            <a:ext cx="5222373" cy="13719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CA827A-2748-5E0D-264C-4E54A569511F}"/>
              </a:ext>
            </a:extLst>
          </p:cNvPr>
          <p:cNvSpPr txBox="1"/>
          <p:nvPr/>
        </p:nvSpPr>
        <p:spPr>
          <a:xfrm>
            <a:off x="8627818" y="5460377"/>
            <a:ext cx="3034963" cy="292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Not healthy </a:t>
            </a:r>
            <a:r>
              <a:rPr lang="ko-KR" altLang="en-US" sz="1300" b="1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269664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015954" cy="1005806"/>
            <a:chOff x="504168" y="79330"/>
            <a:chExt cx="7015954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361542" cy="769441"/>
              <a:chOff x="1158580" y="315695"/>
              <a:chExt cx="6361542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2383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12. Self-healing (liveness probe)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D8DA75-E4F3-ECA5-4219-A82EC7B7D431}"/>
              </a:ext>
            </a:extLst>
          </p:cNvPr>
          <p:cNvGrpSpPr/>
          <p:nvPr/>
        </p:nvGrpSpPr>
        <p:grpSpPr>
          <a:xfrm>
            <a:off x="664810" y="1285146"/>
            <a:ext cx="3572284" cy="369332"/>
            <a:chOff x="664810" y="1238491"/>
            <a:chExt cx="3572284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A619E3-39CA-6B3B-B651-9CE0C12FBA34}"/>
                </a:ext>
              </a:extLst>
            </p:cNvPr>
            <p:cNvSpPr txBox="1"/>
            <p:nvPr/>
          </p:nvSpPr>
          <p:spPr>
            <a:xfrm>
              <a:off x="726133" y="1238491"/>
              <a:ext cx="3510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Liveness Probe</a:t>
              </a:r>
              <a:r>
                <a:rPr lang="ko-KR" altLang="en-US" dirty="0"/>
                <a:t>를 </a:t>
              </a:r>
              <a:r>
                <a:rPr lang="ko-KR" altLang="en-US"/>
                <a:t>구성하고 확인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EA4BDE1-6512-1AB3-FCA5-969626A798C0}"/>
                </a:ext>
              </a:extLst>
            </p:cNvPr>
            <p:cNvSpPr/>
            <p:nvPr/>
          </p:nvSpPr>
          <p:spPr>
            <a:xfrm>
              <a:off x="664810" y="1396157"/>
              <a:ext cx="54000" cy="540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FBF6E5-D4BC-C0DC-53E9-6C57A6AF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1" y="2399994"/>
            <a:ext cx="10580141" cy="3356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E0AE2-1DED-1E93-84B4-57C42BC67DB0}"/>
              </a:ext>
            </a:extLst>
          </p:cNvPr>
          <p:cNvSpPr txBox="1"/>
          <p:nvPr/>
        </p:nvSpPr>
        <p:spPr>
          <a:xfrm>
            <a:off x="7742087" y="3150608"/>
            <a:ext cx="3034963" cy="2923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강제 </a:t>
            </a:r>
            <a:r>
              <a:rPr lang="en-US" altLang="ko-KR" sz="1300" b="1" dirty="0"/>
              <a:t>Down</a:t>
            </a:r>
            <a:r>
              <a:rPr lang="ko-KR" altLang="en-US" sz="1300" b="1" dirty="0"/>
              <a:t>에 의한 </a:t>
            </a:r>
            <a:r>
              <a:rPr lang="en-US" altLang="ko-KR" sz="1300" b="1" dirty="0"/>
              <a:t>Liveness Fail </a:t>
            </a:r>
            <a:r>
              <a:rPr lang="ko-KR" altLang="en-US" sz="1300" b="1" dirty="0"/>
              <a:t>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2F2FED-8FBF-01CA-96C2-0C5DC2069815}"/>
              </a:ext>
            </a:extLst>
          </p:cNvPr>
          <p:cNvSpPr/>
          <p:nvPr/>
        </p:nvSpPr>
        <p:spPr>
          <a:xfrm>
            <a:off x="6494105" y="4292081"/>
            <a:ext cx="4951954" cy="5691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71765B-8BFE-B955-D5EA-CE7EA160712B}"/>
              </a:ext>
            </a:extLst>
          </p:cNvPr>
          <p:cNvGrpSpPr/>
          <p:nvPr/>
        </p:nvGrpSpPr>
        <p:grpSpPr>
          <a:xfrm>
            <a:off x="726133" y="303265"/>
            <a:ext cx="8437620" cy="1005806"/>
            <a:chOff x="504168" y="79330"/>
            <a:chExt cx="8437620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59BD15-81B7-5E5E-4BD6-D88425B2416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F3943F-907A-BDFC-D783-3BA146E207EF}"/>
                </a:ext>
              </a:extLst>
            </p:cNvPr>
            <p:cNvGrpSpPr/>
            <p:nvPr/>
          </p:nvGrpSpPr>
          <p:grpSpPr>
            <a:xfrm>
              <a:off x="1083932" y="315695"/>
              <a:ext cx="7857856" cy="769441"/>
              <a:chOff x="1083932" y="315695"/>
              <a:chExt cx="7857856" cy="76944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0318C39-CF6D-1FBB-3B18-093BD6C7581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48180609-62AD-754B-B645-C5939AAF6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7C9B149B-1C29-0B18-7293-80F22A4E7212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03ADF6-8BFA-68D0-A31A-82853F41135E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769736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As-is </a:t>
                </a:r>
                <a:r>
                  <a:rPr lang="ko-KR" altLang="en-US" sz="2400" b="1" dirty="0"/>
                  <a:t>조직 </a:t>
                </a:r>
                <a:r>
                  <a:rPr lang="en-US" altLang="ko-KR" sz="2400" b="1" dirty="0"/>
                  <a:t>(Horizontally – Aligned)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6F17CDE0-E3DF-78DF-551A-FB8E5088A993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A951B2-2CE9-8597-64AB-0D700B9BC567}"/>
              </a:ext>
            </a:extLst>
          </p:cNvPr>
          <p:cNvGrpSpPr/>
          <p:nvPr/>
        </p:nvGrpSpPr>
        <p:grpSpPr>
          <a:xfrm>
            <a:off x="940908" y="1558035"/>
            <a:ext cx="10310185" cy="4886006"/>
            <a:chOff x="670095" y="1027812"/>
            <a:chExt cx="10310185" cy="488600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67CCB5-6B32-65CA-297F-23D2A84AF2FA}"/>
                </a:ext>
              </a:extLst>
            </p:cNvPr>
            <p:cNvGrpSpPr/>
            <p:nvPr/>
          </p:nvGrpSpPr>
          <p:grpSpPr>
            <a:xfrm>
              <a:off x="670095" y="1027812"/>
              <a:ext cx="10310185" cy="1080000"/>
              <a:chOff x="670095" y="430652"/>
              <a:chExt cx="10310185" cy="1080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E332823-9C30-7A2E-FC8F-3471EECFBBD3}"/>
                  </a:ext>
                </a:extLst>
              </p:cNvPr>
              <p:cNvSpPr/>
              <p:nvPr/>
            </p:nvSpPr>
            <p:spPr>
              <a:xfrm>
                <a:off x="670095" y="430652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CF4372-F909-9B13-98A5-AD506CD12BD1}"/>
                  </a:ext>
                </a:extLst>
              </p:cNvPr>
              <p:cNvSpPr txBox="1"/>
              <p:nvPr/>
            </p:nvSpPr>
            <p:spPr>
              <a:xfrm>
                <a:off x="816678" y="709042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Business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9" name="말풍선: 모서리가 둥근 사각형 28">
                <a:extLst>
                  <a:ext uri="{FF2B5EF4-FFF2-40B4-BE49-F238E27FC236}">
                    <a16:creationId xmlns:a16="http://schemas.microsoft.com/office/drawing/2014/main" id="{C9B998D0-B65A-40F2-66B4-DADED7B0F8B8}"/>
                  </a:ext>
                </a:extLst>
              </p:cNvPr>
              <p:cNvSpPr/>
              <p:nvPr/>
            </p:nvSpPr>
            <p:spPr>
              <a:xfrm>
                <a:off x="7577237" y="520652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서비스 이익률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신규 고객창출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편의점 택배 서비스 활성화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….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7F4445-AE5A-DC7B-3780-95E9759E03D4}"/>
                  </a:ext>
                </a:extLst>
              </p:cNvPr>
              <p:cNvSpPr txBox="1"/>
              <p:nvPr/>
            </p:nvSpPr>
            <p:spPr>
              <a:xfrm>
                <a:off x="6169937" y="1008268"/>
                <a:ext cx="8276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ED7D31"/>
                    </a:solidFill>
                  </a:rPr>
                  <a:t>CEO</a:t>
                </a:r>
                <a:endParaRPr lang="ko-KR" altLang="en-US" sz="2400" b="1" dirty="0">
                  <a:solidFill>
                    <a:srgbClr val="ED7D31"/>
                  </a:solidFill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A91F89CE-609A-F5D6-E833-CDCB02A08478}"/>
                  </a:ext>
                </a:extLst>
              </p:cNvPr>
              <p:cNvGrpSpPr/>
              <p:nvPr/>
            </p:nvGrpSpPr>
            <p:grpSpPr>
              <a:xfrm>
                <a:off x="5117409" y="520652"/>
                <a:ext cx="900000" cy="900000"/>
                <a:chOff x="5597806" y="3166511"/>
                <a:chExt cx="900000" cy="90000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53B2539-3D4A-5DD5-C40D-800D635DC6BE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94E8246C-FFC9-D8BF-E365-EF61538D6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B4907B-042D-7F83-5F70-CFF3D02BB5D1}"/>
                </a:ext>
              </a:extLst>
            </p:cNvPr>
            <p:cNvGrpSpPr/>
            <p:nvPr/>
          </p:nvGrpSpPr>
          <p:grpSpPr>
            <a:xfrm>
              <a:off x="670095" y="2296481"/>
              <a:ext cx="10310185" cy="1080000"/>
              <a:chOff x="670095" y="1994207"/>
              <a:chExt cx="10310185" cy="1080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67CFF64-0A5E-F7A4-21F2-3DE2FCF98766}"/>
                  </a:ext>
                </a:extLst>
              </p:cNvPr>
              <p:cNvSpPr/>
              <p:nvPr/>
            </p:nvSpPr>
            <p:spPr>
              <a:xfrm>
                <a:off x="670095" y="1994207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C966E9-9A25-67C6-6C08-FDBA36770F66}"/>
                  </a:ext>
                </a:extLst>
              </p:cNvPr>
              <p:cNvSpPr txBox="1"/>
              <p:nvPr/>
            </p:nvSpPr>
            <p:spPr>
              <a:xfrm>
                <a:off x="816678" y="2272597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UI Developer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" name="말풍선: 모서리가 둥근 사각형 22">
                <a:extLst>
                  <a:ext uri="{FF2B5EF4-FFF2-40B4-BE49-F238E27FC236}">
                    <a16:creationId xmlns:a16="http://schemas.microsoft.com/office/drawing/2014/main" id="{68751C4C-4BC9-9528-0EDB-28E417FBDC60}"/>
                  </a:ext>
                </a:extLst>
              </p:cNvPr>
              <p:cNvSpPr/>
              <p:nvPr/>
            </p:nvSpPr>
            <p:spPr>
              <a:xfrm>
                <a:off x="7577237" y="2084207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간편하고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, </a:t>
                </a:r>
              </a:p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누구나 쉽게 이용가능한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UI/UX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FAACB3-E4E7-0B55-97EB-420DB59A2693}"/>
                  </a:ext>
                </a:extLst>
              </p:cNvPr>
              <p:cNvGrpSpPr/>
              <p:nvPr/>
            </p:nvGrpSpPr>
            <p:grpSpPr>
              <a:xfrm>
                <a:off x="5124834" y="2084207"/>
                <a:ext cx="900000" cy="900000"/>
                <a:chOff x="5597806" y="3166511"/>
                <a:chExt cx="900000" cy="90000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FF307B1-6DB3-4F1C-7E5B-17DE582E4D61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F38E3C8B-F3EE-4398-BBAF-5FFF2A0B9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5D10738-323B-CBFC-D90A-E71E8F452AD9}"/>
                </a:ext>
              </a:extLst>
            </p:cNvPr>
            <p:cNvGrpSpPr/>
            <p:nvPr/>
          </p:nvGrpSpPr>
          <p:grpSpPr>
            <a:xfrm>
              <a:off x="670095" y="3565150"/>
              <a:ext cx="10310185" cy="1080000"/>
              <a:chOff x="670095" y="3557762"/>
              <a:chExt cx="10310185" cy="10800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13641D3-3841-7346-B5C7-ACE37FB36662}"/>
                  </a:ext>
                </a:extLst>
              </p:cNvPr>
              <p:cNvSpPr/>
              <p:nvPr/>
            </p:nvSpPr>
            <p:spPr>
              <a:xfrm>
                <a:off x="670095" y="3557762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DBEE-3DC1-9D7F-2736-E87ACD113F63}"/>
                  </a:ext>
                </a:extLst>
              </p:cNvPr>
              <p:cNvSpPr txBox="1"/>
              <p:nvPr/>
            </p:nvSpPr>
            <p:spPr>
              <a:xfrm>
                <a:off x="816678" y="3836152"/>
                <a:ext cx="3734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Backend Developer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" name="말풍선: 모서리가 둥근 사각형 15">
                <a:extLst>
                  <a:ext uri="{FF2B5EF4-FFF2-40B4-BE49-F238E27FC236}">
                    <a16:creationId xmlns:a16="http://schemas.microsoft.com/office/drawing/2014/main" id="{86775536-6C25-E172-0997-6FA73B46462E}"/>
                  </a:ext>
                </a:extLst>
              </p:cNvPr>
              <p:cNvSpPr/>
              <p:nvPr/>
            </p:nvSpPr>
            <p:spPr>
              <a:xfrm>
                <a:off x="7577237" y="3647762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안정적인 서버 시스템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D76E1CC-AA6B-F092-1505-7F8E8085D3A7}"/>
                  </a:ext>
                </a:extLst>
              </p:cNvPr>
              <p:cNvGrpSpPr/>
              <p:nvPr/>
            </p:nvGrpSpPr>
            <p:grpSpPr>
              <a:xfrm>
                <a:off x="5124834" y="3647762"/>
                <a:ext cx="900000" cy="900000"/>
                <a:chOff x="5597806" y="3166511"/>
                <a:chExt cx="900000" cy="90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374D3D4-1D0A-882A-916C-B4D14071F53A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234817E-D039-A76C-D65F-8FB8BB9CE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F20576-DA63-4543-C66F-5C9FA275CCBF}"/>
                </a:ext>
              </a:extLst>
            </p:cNvPr>
            <p:cNvGrpSpPr/>
            <p:nvPr/>
          </p:nvGrpSpPr>
          <p:grpSpPr>
            <a:xfrm>
              <a:off x="670095" y="4833818"/>
              <a:ext cx="10310185" cy="1080000"/>
              <a:chOff x="670095" y="5123067"/>
              <a:chExt cx="10310185" cy="10800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CB961B-DEF7-6C4E-09AB-D102BBF9745C}"/>
                  </a:ext>
                </a:extLst>
              </p:cNvPr>
              <p:cNvSpPr/>
              <p:nvPr/>
            </p:nvSpPr>
            <p:spPr>
              <a:xfrm>
                <a:off x="670095" y="5123067"/>
                <a:ext cx="648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904B47-5D3A-316B-D67C-4F2E83003723}"/>
                  </a:ext>
                </a:extLst>
              </p:cNvPr>
              <p:cNvSpPr txBox="1"/>
              <p:nvPr/>
            </p:nvSpPr>
            <p:spPr>
              <a:xfrm>
                <a:off x="816678" y="5399707"/>
                <a:ext cx="26733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ED7D31"/>
                    </a:solidFill>
                  </a:rPr>
                  <a:t>DBA</a:t>
                </a:r>
                <a:endParaRPr lang="ko-KR" altLang="en-US" sz="2800" b="1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0" name="말풍선: 모서리가 둥근 사각형 9">
                <a:extLst>
                  <a:ext uri="{FF2B5EF4-FFF2-40B4-BE49-F238E27FC236}">
                    <a16:creationId xmlns:a16="http://schemas.microsoft.com/office/drawing/2014/main" id="{6390AE6E-14A9-A34A-6DD4-D270D4FD3155}"/>
                  </a:ext>
                </a:extLst>
              </p:cNvPr>
              <p:cNvSpPr/>
              <p:nvPr/>
            </p:nvSpPr>
            <p:spPr>
              <a:xfrm>
                <a:off x="7577237" y="5213067"/>
                <a:ext cx="3403043" cy="900000"/>
              </a:xfrm>
              <a:prstGeom prst="wedgeRoundRectCallout">
                <a:avLst>
                  <a:gd name="adj1" fmla="val -84975"/>
                  <a:gd name="adj2" fmla="val -2155"/>
                  <a:gd name="adj3" fmla="val 1666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안정된 데이터베이스 시스템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831BCB8-0612-FDFA-5DC0-D4E810F90473}"/>
                  </a:ext>
                </a:extLst>
              </p:cNvPr>
              <p:cNvGrpSpPr/>
              <p:nvPr/>
            </p:nvGrpSpPr>
            <p:grpSpPr>
              <a:xfrm>
                <a:off x="5081119" y="5211317"/>
                <a:ext cx="900000" cy="900000"/>
                <a:chOff x="5597806" y="3166511"/>
                <a:chExt cx="900000" cy="900000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4B8FE4E-B31B-DD67-11F7-3E0C79F7A722}"/>
                    </a:ext>
                  </a:extLst>
                </p:cNvPr>
                <p:cNvSpPr/>
                <p:nvPr/>
              </p:nvSpPr>
              <p:spPr>
                <a:xfrm>
                  <a:off x="5597806" y="316651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84DBAD6-8B7B-CF1E-728E-5EA8B4D47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321716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87054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363037" cy="1005806"/>
            <a:chOff x="504168" y="79330"/>
            <a:chExt cx="736303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708625" cy="769441"/>
              <a:chOff x="1158580" y="315695"/>
              <a:chExt cx="670862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5854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Istio Ingress Gateway &amp; Key Clock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85B25F8-113E-C5F9-3808-5CE4D2F33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9" y="1352064"/>
            <a:ext cx="8415602" cy="47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15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70C031-5BB6-4C21-A7F3-69B1B288A97D}"/>
              </a:ext>
            </a:extLst>
          </p:cNvPr>
          <p:cNvGrpSpPr/>
          <p:nvPr/>
        </p:nvGrpSpPr>
        <p:grpSpPr>
          <a:xfrm>
            <a:off x="726133" y="303265"/>
            <a:ext cx="7363037" cy="1005806"/>
            <a:chOff x="504168" y="79330"/>
            <a:chExt cx="7363037" cy="10058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B2EDD-2333-2747-80F0-229CAE097A16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05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CFC0001-5DB3-F205-1710-15B7CBE87CF9}"/>
                </a:ext>
              </a:extLst>
            </p:cNvPr>
            <p:cNvGrpSpPr/>
            <p:nvPr/>
          </p:nvGrpSpPr>
          <p:grpSpPr>
            <a:xfrm>
              <a:off x="1158580" y="315695"/>
              <a:ext cx="6708625" cy="769441"/>
              <a:chOff x="1158580" y="315695"/>
              <a:chExt cx="6708625" cy="7694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4B2AB-4F8E-AD6C-D1F0-6C0FD1A650C9}"/>
                  </a:ext>
                </a:extLst>
              </p:cNvPr>
              <p:cNvSpPr txBox="1"/>
              <p:nvPr/>
            </p:nvSpPr>
            <p:spPr>
              <a:xfrm>
                <a:off x="1281748" y="315695"/>
                <a:ext cx="65854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운영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Istio Ingress Gateway &amp; Key Clock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535B4B0-78EB-61D2-FB79-785ADF8D2ABB}"/>
                  </a:ext>
                </a:extLst>
              </p:cNvPr>
              <p:cNvGrpSpPr/>
              <p:nvPr/>
            </p:nvGrpSpPr>
            <p:grpSpPr>
              <a:xfrm>
                <a:off x="1158580" y="315695"/>
                <a:ext cx="540000" cy="633759"/>
                <a:chOff x="1149249" y="325026"/>
                <a:chExt cx="540000" cy="633759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7A41322-F932-72D2-C0CD-42E26404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49249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6A4F150-53DE-79F9-1B41-BD9A32D00314}"/>
                    </a:ext>
                  </a:extLst>
                </p:cNvPr>
                <p:cNvSpPr/>
                <p:nvPr/>
              </p:nvSpPr>
              <p:spPr>
                <a:xfrm rot="1195881">
                  <a:off x="1180733" y="623308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E729E909-F29D-2FA5-67E4-E41C32336B73}"/>
                  </a:ext>
                </a:extLst>
              </p:cNvPr>
              <p:cNvSpPr/>
              <p:nvPr/>
            </p:nvSpPr>
            <p:spPr>
              <a:xfrm rot="12626200">
                <a:off x="1421913" y="344373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254F8EDA-E49A-24B5-0C54-916B2193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47" y="1508838"/>
            <a:ext cx="698890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0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9F3943F-907A-BDFC-D783-3BA146E207EF}"/>
              </a:ext>
            </a:extLst>
          </p:cNvPr>
          <p:cNvGrpSpPr/>
          <p:nvPr/>
        </p:nvGrpSpPr>
        <p:grpSpPr>
          <a:xfrm>
            <a:off x="1305897" y="539630"/>
            <a:ext cx="7535588" cy="769441"/>
            <a:chOff x="1083932" y="315695"/>
            <a:chExt cx="7535588" cy="769441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8180609-62AD-754B-B645-C5939AAF6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932" y="315695"/>
              <a:ext cx="540000" cy="540000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3ADF6-8BFA-68D0-A31A-82853F41135E}"/>
                </a:ext>
              </a:extLst>
            </p:cNvPr>
            <p:cNvSpPr txBox="1"/>
            <p:nvPr/>
          </p:nvSpPr>
          <p:spPr>
            <a:xfrm>
              <a:off x="1244424" y="315695"/>
              <a:ext cx="73750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분석설계</a:t>
              </a:r>
              <a:r>
                <a:rPr lang="en-US" altLang="ko-KR" sz="4400" dirty="0"/>
                <a:t> </a:t>
              </a:r>
              <a:r>
                <a:rPr lang="en-US" altLang="ko-KR" sz="2400" b="1" dirty="0"/>
                <a:t>To-Be </a:t>
              </a:r>
              <a:r>
                <a:rPr lang="ko-KR" altLang="en-US" sz="2400" b="1" dirty="0"/>
                <a:t>조직 </a:t>
              </a:r>
              <a:r>
                <a:rPr lang="en-US" altLang="ko-KR" sz="2400" b="1" dirty="0"/>
                <a:t>(Vertically – Aligned)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C0E768E-3ECE-3CAE-0626-A56ED2DEDAEE}"/>
              </a:ext>
            </a:extLst>
          </p:cNvPr>
          <p:cNvGrpSpPr/>
          <p:nvPr/>
        </p:nvGrpSpPr>
        <p:grpSpPr>
          <a:xfrm>
            <a:off x="2136000" y="1234066"/>
            <a:ext cx="7920000" cy="5523957"/>
            <a:chOff x="2136000" y="916826"/>
            <a:chExt cx="7920000" cy="552395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36A37AF-9F7C-5077-80A4-86F133BAD154}"/>
                </a:ext>
              </a:extLst>
            </p:cNvPr>
            <p:cNvSpPr/>
            <p:nvPr/>
          </p:nvSpPr>
          <p:spPr>
            <a:xfrm>
              <a:off x="5327806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A4487C4-C9DD-520B-F5AA-C583D2977F8B}"/>
                </a:ext>
              </a:extLst>
            </p:cNvPr>
            <p:cNvSpPr/>
            <p:nvPr/>
          </p:nvSpPr>
          <p:spPr>
            <a:xfrm>
              <a:off x="6887312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CDDECB6-F031-2F67-5A82-DED092D4FCCB}"/>
                </a:ext>
              </a:extLst>
            </p:cNvPr>
            <p:cNvSpPr/>
            <p:nvPr/>
          </p:nvSpPr>
          <p:spPr>
            <a:xfrm>
              <a:off x="8446818" y="1940783"/>
              <a:ext cx="1440000" cy="45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B120F0E-5A18-919C-68EF-10311E6DA101}"/>
                </a:ext>
              </a:extLst>
            </p:cNvPr>
            <p:cNvGrpSpPr/>
            <p:nvPr/>
          </p:nvGrpSpPr>
          <p:grpSpPr>
            <a:xfrm>
              <a:off x="2136000" y="2354113"/>
              <a:ext cx="7920000" cy="900000"/>
              <a:chOff x="2136000" y="2354113"/>
              <a:chExt cx="7920000" cy="900000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C1968BF9-A4EA-2952-AD91-37BE3BBB1A87}"/>
                  </a:ext>
                </a:extLst>
              </p:cNvPr>
              <p:cNvGrpSpPr/>
              <p:nvPr/>
            </p:nvGrpSpPr>
            <p:grpSpPr>
              <a:xfrm>
                <a:off x="5651806" y="2408113"/>
                <a:ext cx="792000" cy="792000"/>
                <a:chOff x="5597806" y="2005361"/>
                <a:chExt cx="900000" cy="900000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F6C79FB6-4316-8D03-F6BE-0C34D4AEA278}"/>
                    </a:ext>
                  </a:extLst>
                </p:cNvPr>
                <p:cNvSpPr/>
                <p:nvPr/>
              </p:nvSpPr>
              <p:spPr>
                <a:xfrm>
                  <a:off x="5597806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71076095-083A-028D-5E51-149E8630D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5656372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9B479247-2B25-42C1-1B69-9A8D84F6761C}"/>
                  </a:ext>
                </a:extLst>
              </p:cNvPr>
              <p:cNvGrpSpPr/>
              <p:nvPr/>
            </p:nvGrpSpPr>
            <p:grpSpPr>
              <a:xfrm>
                <a:off x="7211312" y="2408113"/>
                <a:ext cx="792000" cy="792000"/>
                <a:chOff x="7157312" y="2005361"/>
                <a:chExt cx="900000" cy="900000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3378B01C-716C-8D37-8E00-1E56E06A9C6F}"/>
                    </a:ext>
                  </a:extLst>
                </p:cNvPr>
                <p:cNvSpPr/>
                <p:nvPr/>
              </p:nvSpPr>
              <p:spPr>
                <a:xfrm>
                  <a:off x="7157312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7E3E98D9-0DB3-46BE-C155-01A1B519B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7215878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F1C7D42A-CE24-6BC3-02EA-F4D411E58D78}"/>
                  </a:ext>
                </a:extLst>
              </p:cNvPr>
              <p:cNvGrpSpPr/>
              <p:nvPr/>
            </p:nvGrpSpPr>
            <p:grpSpPr>
              <a:xfrm>
                <a:off x="8770818" y="2408113"/>
                <a:ext cx="792000" cy="792000"/>
                <a:chOff x="8716818" y="2005361"/>
                <a:chExt cx="900000" cy="900000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7C37EB1-973B-62EA-3F72-00D1C69E4BEE}"/>
                    </a:ext>
                  </a:extLst>
                </p:cNvPr>
                <p:cNvSpPr/>
                <p:nvPr/>
              </p:nvSpPr>
              <p:spPr>
                <a:xfrm>
                  <a:off x="8716818" y="2005361"/>
                  <a:ext cx="900000" cy="90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DB51C286-044C-7981-AE2F-2C0F577CA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8775384" y="2046997"/>
                  <a:ext cx="797719" cy="77187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DCD27B2-F139-EFFA-2E62-A60EACAE45AB}"/>
                  </a:ext>
                </a:extLst>
              </p:cNvPr>
              <p:cNvSpPr/>
              <p:nvPr/>
            </p:nvSpPr>
            <p:spPr>
              <a:xfrm>
                <a:off x="2136000" y="2354113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3D4A30-1962-CDB8-87D8-3DD68FA573D1}"/>
                  </a:ext>
                </a:extLst>
              </p:cNvPr>
              <p:cNvSpPr txBox="1"/>
              <p:nvPr/>
            </p:nvSpPr>
            <p:spPr>
              <a:xfrm>
                <a:off x="2249729" y="2573281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PO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BD3A9AF-3618-B768-D552-35118ADB7486}"/>
                </a:ext>
              </a:extLst>
            </p:cNvPr>
            <p:cNvGrpSpPr/>
            <p:nvPr/>
          </p:nvGrpSpPr>
          <p:grpSpPr>
            <a:xfrm>
              <a:off x="2136000" y="3383962"/>
              <a:ext cx="7920000" cy="900000"/>
              <a:chOff x="2136000" y="3383962"/>
              <a:chExt cx="7920000" cy="900000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145E69F-E84B-3707-12B6-D13C06689E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01C0D332-403C-4B9E-1970-EBBAAF073A43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290DFE3F-27FB-1914-E6E5-11BF2918C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A040BE99-D2DF-876C-02B5-A5CEA6E1E0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01FF0E00-B86C-21B4-84F6-CE613F38EE65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7EBA7571-AAB3-BE1E-AB46-D98350B9F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2D7245A-EE7B-A586-8368-1B75757A78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3437962"/>
                <a:ext cx="792000" cy="792000"/>
                <a:chOff x="1978630" y="340350"/>
                <a:chExt cx="720000" cy="720000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418DA8C-373D-DABE-71D8-DC89269C5341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217147C7-FC84-16D1-9F79-697AA5F3C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B635A85-93BB-E8B2-0A1D-AC86D2954DDF}"/>
                  </a:ext>
                </a:extLst>
              </p:cNvPr>
              <p:cNvSpPr/>
              <p:nvPr/>
            </p:nvSpPr>
            <p:spPr>
              <a:xfrm>
                <a:off x="2136000" y="3383962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398B16A-68D8-C132-F63D-2054C6D54FF0}"/>
                  </a:ext>
                </a:extLst>
              </p:cNvPr>
              <p:cNvSpPr txBox="1"/>
              <p:nvPr/>
            </p:nvSpPr>
            <p:spPr>
              <a:xfrm>
                <a:off x="2249729" y="3603130"/>
                <a:ext cx="2011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UI Developer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0372888-5161-B38F-C446-B51F5A6A4884}"/>
                </a:ext>
              </a:extLst>
            </p:cNvPr>
            <p:cNvGrpSpPr/>
            <p:nvPr/>
          </p:nvGrpSpPr>
          <p:grpSpPr>
            <a:xfrm>
              <a:off x="2136000" y="4413811"/>
              <a:ext cx="7920000" cy="900000"/>
              <a:chOff x="2136000" y="4413811"/>
              <a:chExt cx="7920000" cy="900000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6E36ADAD-DEFD-427B-9514-A704AFD33E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93078F5-C838-3027-8310-728429908337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5763630C-0294-27EF-1AFC-6E98A91F0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872867E-CC0C-FB9C-3260-B9739E086A4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C3CA484-48BD-77DA-75C1-20825A659838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721B7E83-2E91-8E63-7A80-46404C591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1B3F8581-BC92-4FE8-16AA-FD980B3A50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4467811"/>
                <a:ext cx="792000" cy="792000"/>
                <a:chOff x="1978630" y="340350"/>
                <a:chExt cx="720000" cy="720000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62B3954-2EDD-B7E5-01CC-59C1FF6FBC72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457B0E42-A6B5-FBEE-9CE8-038801F76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0582B71-E2A5-D973-B9EE-0CF0D12F5385}"/>
                  </a:ext>
                </a:extLst>
              </p:cNvPr>
              <p:cNvSpPr/>
              <p:nvPr/>
            </p:nvSpPr>
            <p:spPr>
              <a:xfrm>
                <a:off x="2136000" y="4413811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7F2902-AE8C-F802-5CC2-2F9616D9B70D}"/>
                  </a:ext>
                </a:extLst>
              </p:cNvPr>
              <p:cNvSpPr txBox="1"/>
              <p:nvPr/>
            </p:nvSpPr>
            <p:spPr>
              <a:xfrm>
                <a:off x="2249729" y="4632979"/>
                <a:ext cx="28755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Backend Developer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57486BD-0695-50AD-DD85-D38A1CF46CA6}"/>
                </a:ext>
              </a:extLst>
            </p:cNvPr>
            <p:cNvGrpSpPr/>
            <p:nvPr/>
          </p:nvGrpSpPr>
          <p:grpSpPr>
            <a:xfrm>
              <a:off x="2136000" y="5443660"/>
              <a:ext cx="7920000" cy="900000"/>
              <a:chOff x="2136000" y="5443660"/>
              <a:chExt cx="7920000" cy="90000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E5DF8AA-72B5-C069-1AEF-984761221C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51806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E9B3C962-56B0-1B6C-BBE1-141C934E2E74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B6A680D0-72ED-3C89-559E-F529CF24E8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6A17F510-DB03-6968-1746-8CF04C3A25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1312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9A056DD-528A-5505-B6E1-DD6908728108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36E6ECC8-AF8A-BA67-E902-B5BDE4D507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C8CDB718-4FC3-8C90-A841-23F5B57008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70818" y="5497660"/>
                <a:ext cx="792000" cy="792000"/>
                <a:chOff x="1978630" y="340350"/>
                <a:chExt cx="720000" cy="72000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80E74E2-845C-E829-2E10-B0D49E40CCE7}"/>
                    </a:ext>
                  </a:extLst>
                </p:cNvPr>
                <p:cNvSpPr/>
                <p:nvPr/>
              </p:nvSpPr>
              <p:spPr>
                <a:xfrm>
                  <a:off x="1978630" y="340350"/>
                  <a:ext cx="720000" cy="720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53B4B345-7473-CEB9-A8BE-7A89292E4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247" b="47209" l="2899" r="11260">
                              <a14:foregroundMark x1="5909" y1="45295" x2="6466" y2="47368"/>
                              <a14:foregroundMark x1="3567" y1="47368" x2="10256" y2="47049"/>
                              <a14:foregroundMark x1="11260" y1="47368" x2="11260" y2="47368"/>
                              <a14:foregroundMark x1="4459" y1="44498" x2="4459" y2="44498"/>
                              <a14:foregroundMark x1="2899" y1="47209" x2="5128" y2="44817"/>
                              <a14:foregroundMark x1="6577" y1="35247" x2="7469" y2="358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484" t="34252" r="88180" b="52825"/>
                <a:stretch/>
              </p:blipFill>
              <p:spPr>
                <a:xfrm>
                  <a:off x="2025483" y="380875"/>
                  <a:ext cx="638175" cy="61750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B7A305E-2217-FC2B-50CA-7E02CE51A86B}"/>
                  </a:ext>
                </a:extLst>
              </p:cNvPr>
              <p:cNvSpPr/>
              <p:nvPr/>
            </p:nvSpPr>
            <p:spPr>
              <a:xfrm>
                <a:off x="2136000" y="5443660"/>
                <a:ext cx="7920000" cy="900000"/>
              </a:xfrm>
              <a:prstGeom prst="rect">
                <a:avLst/>
              </a:prstGeom>
              <a:noFill/>
              <a:ln>
                <a:solidFill>
                  <a:srgbClr val="ED7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537939-1851-4018-9162-E2016641ABFA}"/>
                  </a:ext>
                </a:extLst>
              </p:cNvPr>
              <p:cNvSpPr txBox="1"/>
              <p:nvPr/>
            </p:nvSpPr>
            <p:spPr>
              <a:xfrm>
                <a:off x="2249729" y="5662828"/>
                <a:ext cx="7873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DBA</a:t>
                </a:r>
                <a:endPara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584517-C668-6938-BE39-C18DA52E6D1D}"/>
                </a:ext>
              </a:extLst>
            </p:cNvPr>
            <p:cNvSpPr txBox="1"/>
            <p:nvPr/>
          </p:nvSpPr>
          <p:spPr>
            <a:xfrm>
              <a:off x="5351878" y="1954290"/>
              <a:ext cx="1391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Reservation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8A63FC-3CB7-524D-95AE-D43735291A7B}"/>
                </a:ext>
              </a:extLst>
            </p:cNvPr>
            <p:cNvSpPr txBox="1"/>
            <p:nvPr/>
          </p:nvSpPr>
          <p:spPr>
            <a:xfrm>
              <a:off x="7094736" y="1954290"/>
              <a:ext cx="10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Delivery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1AD48F-9556-95B8-D520-1141F9AC0178}"/>
                </a:ext>
              </a:extLst>
            </p:cNvPr>
            <p:cNvSpPr txBox="1"/>
            <p:nvPr/>
          </p:nvSpPr>
          <p:spPr>
            <a:xfrm>
              <a:off x="8494839" y="1954290"/>
              <a:ext cx="1343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Warehouse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말풍선: 타원형 54">
              <a:extLst>
                <a:ext uri="{FF2B5EF4-FFF2-40B4-BE49-F238E27FC236}">
                  <a16:creationId xmlns:a16="http://schemas.microsoft.com/office/drawing/2014/main" id="{95660024-9571-9242-18A1-26E0E1EF30B0}"/>
                </a:ext>
              </a:extLst>
            </p:cNvPr>
            <p:cNvSpPr/>
            <p:nvPr/>
          </p:nvSpPr>
          <p:spPr>
            <a:xfrm>
              <a:off x="6923312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택배수거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반품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배송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</a:rPr>
                <a:t>수취확인</a:t>
              </a:r>
            </a:p>
          </p:txBody>
        </p:sp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9C30D9FF-2089-671E-1265-BF957FF67DBB}"/>
                </a:ext>
              </a:extLst>
            </p:cNvPr>
            <p:cNvSpPr/>
            <p:nvPr/>
          </p:nvSpPr>
          <p:spPr>
            <a:xfrm>
              <a:off x="5363806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배송예약</a:t>
              </a:r>
              <a:r>
                <a:rPr lang="en-US" altLang="ko-KR" sz="1500" dirty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>
                  <a:solidFill>
                    <a:schemeClr val="tx1"/>
                  </a:solidFill>
                </a:rPr>
                <a:t>송장발급</a:t>
              </a:r>
              <a:r>
                <a:rPr lang="en-US" altLang="ko-KR" sz="1500" dirty="0">
                  <a:solidFill>
                    <a:schemeClr val="tx1"/>
                  </a:solidFill>
                </a:rPr>
                <a:t>/</a:t>
              </a:r>
              <a:r>
                <a:rPr lang="ko-KR" altLang="en-US" sz="15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57" name="말풍선: 타원형 56">
              <a:extLst>
                <a:ext uri="{FF2B5EF4-FFF2-40B4-BE49-F238E27FC236}">
                  <a16:creationId xmlns:a16="http://schemas.microsoft.com/office/drawing/2014/main" id="{4C22DBA1-2E39-885E-31B8-D54CE2F1837A}"/>
                </a:ext>
              </a:extLst>
            </p:cNvPr>
            <p:cNvSpPr/>
            <p:nvPr/>
          </p:nvSpPr>
          <p:spPr>
            <a:xfrm>
              <a:off x="8482818" y="916826"/>
              <a:ext cx="1368000" cy="792000"/>
            </a:xfrm>
            <a:prstGeom prst="wedgeEllipseCallout">
              <a:avLst>
                <a:gd name="adj1" fmla="val 455"/>
                <a:gd name="adj2" fmla="val 7503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상</a:t>
              </a:r>
              <a:r>
                <a:rPr lang="en-US" altLang="ko-KR" sz="1500" dirty="0">
                  <a:solidFill>
                    <a:schemeClr val="tx1"/>
                  </a:solidFill>
                </a:rPr>
                <a:t>/</a:t>
              </a:r>
              <a:r>
                <a:rPr lang="ko-KR" altLang="en-US" sz="1500" dirty="0">
                  <a:solidFill>
                    <a:schemeClr val="tx1"/>
                  </a:solidFill>
                </a:rPr>
                <a:t>하차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AB05617-6EAB-5F1C-6775-5014B632B5BF}"/>
              </a:ext>
            </a:extLst>
          </p:cNvPr>
          <p:cNvSpPr txBox="1"/>
          <p:nvPr/>
        </p:nvSpPr>
        <p:spPr>
          <a:xfrm>
            <a:off x="726133" y="303265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ED7D31"/>
                </a:solidFill>
              </a:rPr>
              <a:t>03</a:t>
            </a:r>
            <a:endParaRPr lang="ko-KR" altLang="en-US" sz="5400" b="1" dirty="0">
              <a:solidFill>
                <a:srgbClr val="ED7D31"/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E9760C02-13C8-7509-03A1-DE87BA613702}"/>
              </a:ext>
            </a:extLst>
          </p:cNvPr>
          <p:cNvSpPr/>
          <p:nvPr/>
        </p:nvSpPr>
        <p:spPr>
          <a:xfrm rot="1195881">
            <a:off x="1365374" y="809919"/>
            <a:ext cx="305742" cy="3354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>
            <a:extLst>
              <a:ext uri="{FF2B5EF4-FFF2-40B4-BE49-F238E27FC236}">
                <a16:creationId xmlns:a16="http://schemas.microsoft.com/office/drawing/2014/main" id="{F1627524-887E-4CBD-29F3-882998C7958C}"/>
              </a:ext>
            </a:extLst>
          </p:cNvPr>
          <p:cNvSpPr/>
          <p:nvPr/>
        </p:nvSpPr>
        <p:spPr>
          <a:xfrm rot="12626200">
            <a:off x="1550568" y="577639"/>
            <a:ext cx="138443" cy="2653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61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AAE702B-EE43-2B48-C050-0554CAD44B28}"/>
              </a:ext>
            </a:extLst>
          </p:cNvPr>
          <p:cNvGrpSpPr/>
          <p:nvPr/>
        </p:nvGrpSpPr>
        <p:grpSpPr>
          <a:xfrm>
            <a:off x="655183" y="944896"/>
            <a:ext cx="10881634" cy="5791659"/>
            <a:chOff x="556289" y="944896"/>
            <a:chExt cx="10881634" cy="579165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3B9D91-171F-932D-AAE1-FED225BA1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89" y="1400174"/>
              <a:ext cx="6147641" cy="50006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C9A973-C20C-671F-F33D-974952640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3930" y="944896"/>
              <a:ext cx="4733993" cy="579165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064ED0-7852-1426-5CB3-77EC36EABDE0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84EAC1-4FB9-036D-03B4-166D03129F7C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E1720E-F879-3F4A-E8F6-04CC53E3EE0C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6E5064C-8983-CC42-F58F-081AF0D46887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7D3D24B2-D698-4B5D-B0AE-D324BDD5E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이등변 삼각형 12">
                  <a:extLst>
                    <a:ext uri="{FF2B5EF4-FFF2-40B4-BE49-F238E27FC236}">
                      <a16:creationId xmlns:a16="http://schemas.microsoft.com/office/drawing/2014/main" id="{A92E27FC-5618-88F5-2B81-CDDE54745B33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83F26-2E7F-30E8-4D28-988E4D20F9C3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E2325699-21AD-D276-D586-FABBCEC3F494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10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6505F6-F81C-4199-5506-47FC41A1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1" y="1183970"/>
            <a:ext cx="1074463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F6508C-E9D5-83CE-93F1-C06B1A9B5AD5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531F0E-9607-D0B3-8276-061ED56009EF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C9C040-8C94-E6CB-EE52-6AC95B5BFDC4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8E7DE93-18F3-B5C3-0280-F9C4FAC266F4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C216A4AA-315E-822C-823C-673A12123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6BD8101-DB0C-B254-9B88-22690FFD61E5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602691-A8C2-AEE6-E6F0-25EAAD10C46C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2EC4FCF8-004F-8804-421C-AE918626F581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42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BF428AE-BD75-71D1-8F44-73B20D87CB3A}"/>
              </a:ext>
            </a:extLst>
          </p:cNvPr>
          <p:cNvGrpSpPr/>
          <p:nvPr/>
        </p:nvGrpSpPr>
        <p:grpSpPr>
          <a:xfrm>
            <a:off x="334964" y="1314449"/>
            <a:ext cx="11522073" cy="5443538"/>
            <a:chOff x="334963" y="1314449"/>
            <a:chExt cx="11522073" cy="54435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A67EAF3-0315-3ED7-D0E8-8E4EC695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963" y="1314450"/>
              <a:ext cx="5822023" cy="39028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4353C9-9D3C-0678-99A4-98852D9E1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63" y="5310187"/>
              <a:ext cx="5762625" cy="1447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66EFA7-E9E2-F79F-6BCC-4BF5E948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6985" y="1314449"/>
              <a:ext cx="5700051" cy="390286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560655-3504-7199-E199-80B3F7C3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6985" y="5348287"/>
              <a:ext cx="5676934" cy="104536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A7133E-D31B-F018-E4F9-C0A1EF5F9CE1}"/>
              </a:ext>
            </a:extLst>
          </p:cNvPr>
          <p:cNvGrpSpPr/>
          <p:nvPr/>
        </p:nvGrpSpPr>
        <p:grpSpPr>
          <a:xfrm>
            <a:off x="726133" y="303265"/>
            <a:ext cx="5638072" cy="1005806"/>
            <a:chOff x="504168" y="79330"/>
            <a:chExt cx="5638072" cy="1005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3E2F2B-C93A-2A98-C794-C66BC7B8CEE7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A2588C-B360-DB1F-4ACE-B561A68DAF7D}"/>
                </a:ext>
              </a:extLst>
            </p:cNvPr>
            <p:cNvGrpSpPr/>
            <p:nvPr/>
          </p:nvGrpSpPr>
          <p:grpSpPr>
            <a:xfrm>
              <a:off x="1083932" y="315695"/>
              <a:ext cx="5058308" cy="769441"/>
              <a:chOff x="1083932" y="315695"/>
              <a:chExt cx="5058308" cy="76944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A724500-C0BA-F346-0E3B-12DECA1EE961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B0B6634-3370-779F-CB2B-E6EE5C2C5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이등변 삼각형 14">
                  <a:extLst>
                    <a:ext uri="{FF2B5EF4-FFF2-40B4-BE49-F238E27FC236}">
                      <a16:creationId xmlns:a16="http://schemas.microsoft.com/office/drawing/2014/main" id="{24E227F0-1D28-035D-B401-19C0BACCFC1C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872A7A-7146-9F6E-2F47-7D16E5E04201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489781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Event Storming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780E633-37EA-4B75-0E9C-067E138D30E3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30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127EB4-DD49-7504-7816-29FEEBC85E83}"/>
              </a:ext>
            </a:extLst>
          </p:cNvPr>
          <p:cNvGrpSpPr/>
          <p:nvPr/>
        </p:nvGrpSpPr>
        <p:grpSpPr>
          <a:xfrm>
            <a:off x="1056002" y="1558212"/>
            <a:ext cx="10080000" cy="4680074"/>
            <a:chOff x="1056002" y="1268963"/>
            <a:chExt cx="10080000" cy="46800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B6694A-769A-9035-C878-98197A4D1B16}"/>
                </a:ext>
              </a:extLst>
            </p:cNvPr>
            <p:cNvSpPr/>
            <p:nvPr/>
          </p:nvSpPr>
          <p:spPr>
            <a:xfrm>
              <a:off x="5582672" y="3771515"/>
              <a:ext cx="900000" cy="43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invoker</a:t>
              </a:r>
              <a:endParaRPr lang="ko-KR" alt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4BCCE52-8B78-4A02-18D4-03FC5B116428}"/>
                </a:ext>
              </a:extLst>
            </p:cNvPr>
            <p:cNvSpPr/>
            <p:nvPr/>
          </p:nvSpPr>
          <p:spPr>
            <a:xfrm>
              <a:off x="6059247" y="4270777"/>
              <a:ext cx="9000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adapter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7D5917-2C04-C3A1-A231-4E4736EF8940}"/>
                </a:ext>
              </a:extLst>
            </p:cNvPr>
            <p:cNvSpPr/>
            <p:nvPr/>
          </p:nvSpPr>
          <p:spPr>
            <a:xfrm>
              <a:off x="3785247" y="4270777"/>
              <a:ext cx="900000" cy="432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Rest</a:t>
              </a:r>
            </a:p>
            <a:p>
              <a:pPr algn="ctr"/>
              <a:r>
                <a:rPr lang="en-US" altLang="ko-KR" sz="1400" dirty="0"/>
                <a:t>adapter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0502DA-1A9A-558A-CBB8-8E338F6359E2}"/>
                </a:ext>
              </a:extLst>
            </p:cNvPr>
            <p:cNvSpPr/>
            <p:nvPr/>
          </p:nvSpPr>
          <p:spPr>
            <a:xfrm>
              <a:off x="2780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19C2CD-141D-3479-1F76-C92041FF0A5F}"/>
                </a:ext>
              </a:extLst>
            </p:cNvPr>
            <p:cNvSpPr/>
            <p:nvPr/>
          </p:nvSpPr>
          <p:spPr>
            <a:xfrm>
              <a:off x="7328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F1BC97-AE76-0172-197F-E36C52BB30BA}"/>
                </a:ext>
              </a:extLst>
            </p:cNvPr>
            <p:cNvSpPr/>
            <p:nvPr/>
          </p:nvSpPr>
          <p:spPr>
            <a:xfrm>
              <a:off x="5054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2B28E2F-8CA3-9168-B209-56293199B8DE}"/>
                </a:ext>
              </a:extLst>
            </p:cNvPr>
            <p:cNvSpPr/>
            <p:nvPr/>
          </p:nvSpPr>
          <p:spPr>
            <a:xfrm>
              <a:off x="9602649" y="2230181"/>
              <a:ext cx="900000" cy="43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spc="-100" dirty="0"/>
                <a:t>publisher</a:t>
              </a:r>
              <a:endParaRPr lang="ko-KR" altLang="en-US" sz="1400" spc="-1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CA0D6D-A225-1F12-BCBA-1A1FFCA323B2}"/>
                </a:ext>
              </a:extLst>
            </p:cNvPr>
            <p:cNvSpPr/>
            <p:nvPr/>
          </p:nvSpPr>
          <p:spPr>
            <a:xfrm>
              <a:off x="1182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A27A25-5AF2-7F7F-B23C-3E09A9FE7446}"/>
                </a:ext>
              </a:extLst>
            </p:cNvPr>
            <p:cNvSpPr/>
            <p:nvPr/>
          </p:nvSpPr>
          <p:spPr>
            <a:xfrm>
              <a:off x="5730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776A279-AB85-2CAA-CB28-3AECC4757A70}"/>
                </a:ext>
              </a:extLst>
            </p:cNvPr>
            <p:cNvSpPr/>
            <p:nvPr/>
          </p:nvSpPr>
          <p:spPr>
            <a:xfrm>
              <a:off x="3456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6B5A71-D070-667F-D79E-D672D71BAEC9}"/>
                </a:ext>
              </a:extLst>
            </p:cNvPr>
            <p:cNvSpPr/>
            <p:nvPr/>
          </p:nvSpPr>
          <p:spPr>
            <a:xfrm>
              <a:off x="8004000" y="2758921"/>
              <a:ext cx="900000" cy="432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Kafka</a:t>
              </a:r>
            </a:p>
            <a:p>
              <a:pPr algn="ctr"/>
              <a:r>
                <a:rPr lang="en-US" altLang="ko-KR" sz="1400" dirty="0"/>
                <a:t>listener</a:t>
              </a:r>
              <a:endParaRPr lang="ko-KR" altLang="en-US" sz="1400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8B018F9-DAD7-5ABC-7DF0-3B7454D42362}"/>
                </a:ext>
              </a:extLst>
            </p:cNvPr>
            <p:cNvGrpSpPr/>
            <p:nvPr/>
          </p:nvGrpSpPr>
          <p:grpSpPr>
            <a:xfrm>
              <a:off x="1056002" y="1268963"/>
              <a:ext cx="10080000" cy="541175"/>
              <a:chOff x="1287430" y="1268963"/>
              <a:chExt cx="7920000" cy="541175"/>
            </a:xfrm>
          </p:grpSpPr>
          <p:sp>
            <p:nvSpPr>
              <p:cNvPr id="59" name="원통형 58">
                <a:extLst>
                  <a:ext uri="{FF2B5EF4-FFF2-40B4-BE49-F238E27FC236}">
                    <a16:creationId xmlns:a16="http://schemas.microsoft.com/office/drawing/2014/main" id="{8B01C6CF-0540-CF0B-2E21-537182D3424F}"/>
                  </a:ext>
                </a:extLst>
              </p:cNvPr>
              <p:cNvSpPr/>
              <p:nvPr/>
            </p:nvSpPr>
            <p:spPr>
              <a:xfrm rot="5400000">
                <a:off x="4976842" y="-2420449"/>
                <a:ext cx="541175" cy="7920000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35F63FD-1702-2D5E-577E-7BB50DB47491}"/>
                  </a:ext>
                </a:extLst>
              </p:cNvPr>
              <p:cNvSpPr/>
              <p:nvPr/>
            </p:nvSpPr>
            <p:spPr>
              <a:xfrm>
                <a:off x="3733102" y="1363434"/>
                <a:ext cx="2936038" cy="3825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분산 이벤트 스트림</a:t>
                </a:r>
                <a:r>
                  <a:rPr lang="en-US" altLang="ko-KR" dirty="0"/>
                  <a:t>(Kafka)</a:t>
                </a:r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DFBD876-80CA-33AD-BF39-0069B52EFBD2}"/>
                </a:ext>
              </a:extLst>
            </p:cNvPr>
            <p:cNvGrpSpPr/>
            <p:nvPr/>
          </p:nvGrpSpPr>
          <p:grpSpPr>
            <a:xfrm>
              <a:off x="1740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7" name="육각형 56">
                <a:extLst>
                  <a:ext uri="{FF2B5EF4-FFF2-40B4-BE49-F238E27FC236}">
                    <a16:creationId xmlns:a16="http://schemas.microsoft.com/office/drawing/2014/main" id="{5480AD30-B9D6-C9CB-4B29-51961F6198E1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A160E8E3-3F00-4340-B7D6-B859FFABF4A2}"/>
                  </a:ext>
                </a:extLst>
              </p:cNvPr>
              <p:cNvSpPr/>
              <p:nvPr/>
            </p:nvSpPr>
            <p:spPr>
              <a:xfrm>
                <a:off x="2967135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My</a:t>
                </a:r>
              </a:p>
              <a:p>
                <a:pPr algn="ctr"/>
                <a:r>
                  <a:rPr lang="en-US" altLang="ko-KR" dirty="0"/>
                  <a:t>Parcel</a:t>
                </a:r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AE8E834-F1A3-8378-0EF8-794DF6A90E1A}"/>
                </a:ext>
              </a:extLst>
            </p:cNvPr>
            <p:cNvGrpSpPr/>
            <p:nvPr/>
          </p:nvGrpSpPr>
          <p:grpSpPr>
            <a:xfrm>
              <a:off x="4008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5" name="육각형 54">
                <a:extLst>
                  <a:ext uri="{FF2B5EF4-FFF2-40B4-BE49-F238E27FC236}">
                    <a16:creationId xmlns:a16="http://schemas.microsoft.com/office/drawing/2014/main" id="{ED4193C2-5FE5-FE30-6E9F-4567B25FAC17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육각형 55">
                <a:extLst>
                  <a:ext uri="{FF2B5EF4-FFF2-40B4-BE49-F238E27FC236}">
                    <a16:creationId xmlns:a16="http://schemas.microsoft.com/office/drawing/2014/main" id="{C0095059-0E71-3044-0020-D4833D7C6356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552FE5E-FEA3-9A9B-2CE8-C923FE5B915C}"/>
                </a:ext>
              </a:extLst>
            </p:cNvPr>
            <p:cNvGrpSpPr/>
            <p:nvPr/>
          </p:nvGrpSpPr>
          <p:grpSpPr>
            <a:xfrm>
              <a:off x="6276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3" name="육각형 52">
                <a:extLst>
                  <a:ext uri="{FF2B5EF4-FFF2-40B4-BE49-F238E27FC236}">
                    <a16:creationId xmlns:a16="http://schemas.microsoft.com/office/drawing/2014/main" id="{06623AB9-083B-ACDA-C376-82BC2A11D1A1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6C8A3B7D-437A-0F65-0C0F-5C709F9D01D5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76E9B5D-E47F-82E1-610C-1D04611406D2}"/>
                </a:ext>
              </a:extLst>
            </p:cNvPr>
            <p:cNvGrpSpPr/>
            <p:nvPr/>
          </p:nvGrpSpPr>
          <p:grpSpPr>
            <a:xfrm>
              <a:off x="8544000" y="2619587"/>
              <a:ext cx="1908000" cy="1800000"/>
              <a:chOff x="2597804" y="2529000"/>
              <a:chExt cx="1908000" cy="1800000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684BFC46-BF0C-1359-8902-11747BA01329}"/>
                  </a:ext>
                </a:extLst>
              </p:cNvPr>
              <p:cNvSpPr/>
              <p:nvPr/>
            </p:nvSpPr>
            <p:spPr>
              <a:xfrm>
                <a:off x="2597804" y="2529000"/>
                <a:ext cx="1908000" cy="1800000"/>
              </a:xfrm>
              <a:prstGeom prst="hexagon">
                <a:avLst/>
              </a:prstGeom>
              <a:solidFill>
                <a:srgbClr val="3472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육각형 50">
                <a:extLst>
                  <a:ext uri="{FF2B5EF4-FFF2-40B4-BE49-F238E27FC236}">
                    <a16:creationId xmlns:a16="http://schemas.microsoft.com/office/drawing/2014/main" id="{63AE94ED-CEB2-2019-0629-989869C6F37E}"/>
                  </a:ext>
                </a:extLst>
              </p:cNvPr>
              <p:cNvSpPr/>
              <p:nvPr/>
            </p:nvSpPr>
            <p:spPr>
              <a:xfrm>
                <a:off x="2957804" y="2889000"/>
                <a:ext cx="1188000" cy="1080000"/>
              </a:xfrm>
              <a:prstGeom prst="hexagon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F68F6-6B71-5C2F-D3C0-2F3A74B07917}"/>
                </a:ext>
              </a:extLst>
            </p:cNvPr>
            <p:cNvSpPr txBox="1"/>
            <p:nvPr/>
          </p:nvSpPr>
          <p:spPr>
            <a:xfrm>
              <a:off x="4266072" y="3334921"/>
              <a:ext cx="1391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Reservation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738441-B440-3C41-F137-8588030B5E0E}"/>
                </a:ext>
              </a:extLst>
            </p:cNvPr>
            <p:cNvSpPr txBox="1"/>
            <p:nvPr/>
          </p:nvSpPr>
          <p:spPr>
            <a:xfrm>
              <a:off x="6717424" y="3334921"/>
              <a:ext cx="10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Delivery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8EFD05-AF68-3823-7580-D2545A558A2E}"/>
                </a:ext>
              </a:extLst>
            </p:cNvPr>
            <p:cNvSpPr txBox="1"/>
            <p:nvPr/>
          </p:nvSpPr>
          <p:spPr>
            <a:xfrm>
              <a:off x="8826021" y="3334921"/>
              <a:ext cx="134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</a:rPr>
                <a:t>Warehouse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E414C3E0-E2AA-0FCD-22A0-0916B795CAD2}"/>
                </a:ext>
              </a:extLst>
            </p:cNvPr>
            <p:cNvSpPr/>
            <p:nvPr/>
          </p:nvSpPr>
          <p:spPr>
            <a:xfrm>
              <a:off x="2154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id="{B4DBB6CB-EB61-3B9F-D469-87670A9FA4C2}"/>
                </a:ext>
              </a:extLst>
            </p:cNvPr>
            <p:cNvSpPr/>
            <p:nvPr/>
          </p:nvSpPr>
          <p:spPr>
            <a:xfrm>
              <a:off x="4422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26" name="원통형 25">
              <a:extLst>
                <a:ext uri="{FF2B5EF4-FFF2-40B4-BE49-F238E27FC236}">
                  <a16:creationId xmlns:a16="http://schemas.microsoft.com/office/drawing/2014/main" id="{8AFEFC2D-F901-99FE-7652-4ADE5D412AE7}"/>
                </a:ext>
              </a:extLst>
            </p:cNvPr>
            <p:cNvSpPr/>
            <p:nvPr/>
          </p:nvSpPr>
          <p:spPr>
            <a:xfrm>
              <a:off x="6690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Mysql</a:t>
              </a:r>
              <a:endParaRPr lang="ko-KR" altLang="en-US" dirty="0"/>
            </a:p>
          </p:txBody>
        </p:sp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72A232C6-25B9-9AB6-55B7-B1CD98D87282}"/>
                </a:ext>
              </a:extLst>
            </p:cNvPr>
            <p:cNvSpPr/>
            <p:nvPr/>
          </p:nvSpPr>
          <p:spPr>
            <a:xfrm>
              <a:off x="8958000" y="5229037"/>
              <a:ext cx="1080000" cy="720000"/>
            </a:xfrm>
            <a:prstGeom prst="ca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Mysql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69320F9-97E2-CB69-86AC-3025683D2B4B}"/>
                </a:ext>
              </a:extLst>
            </p:cNvPr>
            <p:cNvSpPr/>
            <p:nvPr/>
          </p:nvSpPr>
          <p:spPr>
            <a:xfrm>
              <a:off x="2424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E499B1-3EE8-AF99-2BE5-1FD6B76D5973}"/>
                </a:ext>
              </a:extLst>
            </p:cNvPr>
            <p:cNvSpPr/>
            <p:nvPr/>
          </p:nvSpPr>
          <p:spPr>
            <a:xfrm>
              <a:off x="4692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827A4F-3012-0DD9-0605-32647C8DA6B0}"/>
                </a:ext>
              </a:extLst>
            </p:cNvPr>
            <p:cNvSpPr/>
            <p:nvPr/>
          </p:nvSpPr>
          <p:spPr>
            <a:xfrm>
              <a:off x="6960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ED919B-42F8-B8D9-CED8-C428DDC98A19}"/>
                </a:ext>
              </a:extLst>
            </p:cNvPr>
            <p:cNvSpPr/>
            <p:nvPr/>
          </p:nvSpPr>
          <p:spPr>
            <a:xfrm>
              <a:off x="9228000" y="4236862"/>
              <a:ext cx="54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JPA</a:t>
              </a:r>
              <a:endParaRPr lang="ko-KR" altLang="en-US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004CB3C-D2AE-FA5F-0ABC-F991A0A4EEC0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E9CF8D4-17E8-CFB0-5722-8BE8A9872093}"/>
                </a:ext>
              </a:extLst>
            </p:cNvPr>
            <p:cNvCxnSpPr>
              <a:cxnSpLocks/>
            </p:cNvCxnSpPr>
            <p:nvPr/>
          </p:nvCxnSpPr>
          <p:spPr>
            <a:xfrm>
              <a:off x="4962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0A479B-7878-A954-B0C4-595C549D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230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66504FA-7AE4-4C65-742E-6CBFDF3FD275}"/>
                </a:ext>
              </a:extLst>
            </p:cNvPr>
            <p:cNvCxnSpPr>
              <a:cxnSpLocks/>
            </p:cNvCxnSpPr>
            <p:nvPr/>
          </p:nvCxnSpPr>
          <p:spPr>
            <a:xfrm>
              <a:off x="9498000" y="4596862"/>
              <a:ext cx="0" cy="632175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CF814EA-95C4-0BB2-8891-09A629E1DBD3}"/>
                </a:ext>
              </a:extLst>
            </p:cNvPr>
            <p:cNvCxnSpPr>
              <a:cxnSpLocks/>
            </p:cNvCxnSpPr>
            <p:nvPr/>
          </p:nvCxnSpPr>
          <p:spPr>
            <a:xfrm>
              <a:off x="3230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B7816FC-B73C-DD8B-02DA-6E21A0CB07C7}"/>
                </a:ext>
              </a:extLst>
            </p:cNvPr>
            <p:cNvCxnSpPr>
              <a:cxnSpLocks/>
            </p:cNvCxnSpPr>
            <p:nvPr/>
          </p:nvCxnSpPr>
          <p:spPr>
            <a:xfrm>
              <a:off x="5504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F3C4EF2-78BC-9541-C458-F40166A95556}"/>
                </a:ext>
              </a:extLst>
            </p:cNvPr>
            <p:cNvCxnSpPr>
              <a:cxnSpLocks/>
            </p:cNvCxnSpPr>
            <p:nvPr/>
          </p:nvCxnSpPr>
          <p:spPr>
            <a:xfrm>
              <a:off x="7778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CDE65E7-09B9-315E-6F60-68DB08CF71A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649" y="1803282"/>
              <a:ext cx="0" cy="43200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8D9ED5B-BC9A-481E-0623-C481F16D0AA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7958E76-5332-AA0D-E5E6-EA8BBDC2D2CE}"/>
                </a:ext>
              </a:extLst>
            </p:cNvPr>
            <p:cNvCxnSpPr>
              <a:cxnSpLocks/>
            </p:cNvCxnSpPr>
            <p:nvPr/>
          </p:nvCxnSpPr>
          <p:spPr>
            <a:xfrm>
              <a:off x="3906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C9F8727-8DC9-F4CE-02A2-723FFFBEAD43}"/>
                </a:ext>
              </a:extLst>
            </p:cNvPr>
            <p:cNvCxnSpPr>
              <a:cxnSpLocks/>
            </p:cNvCxnSpPr>
            <p:nvPr/>
          </p:nvCxnSpPr>
          <p:spPr>
            <a:xfrm>
              <a:off x="6180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DA3CC1A-71AA-4926-C274-C540CA99FACE}"/>
                </a:ext>
              </a:extLst>
            </p:cNvPr>
            <p:cNvCxnSpPr>
              <a:cxnSpLocks/>
            </p:cNvCxnSpPr>
            <p:nvPr/>
          </p:nvCxnSpPr>
          <p:spPr>
            <a:xfrm>
              <a:off x="8454000" y="1813251"/>
              <a:ext cx="0" cy="948782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0AE16563-AD9E-6CB9-5EE8-8381E61B80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25189" y="4156438"/>
              <a:ext cx="284509" cy="360000"/>
            </a:xfrm>
            <a:prstGeom prst="bentConnector2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80F4913-EA24-3340-F499-F43D036DBDF2}"/>
              </a:ext>
            </a:extLst>
          </p:cNvPr>
          <p:cNvGrpSpPr/>
          <p:nvPr/>
        </p:nvGrpSpPr>
        <p:grpSpPr>
          <a:xfrm>
            <a:off x="726133" y="303265"/>
            <a:ext cx="6845325" cy="1005806"/>
            <a:chOff x="504168" y="79330"/>
            <a:chExt cx="6845325" cy="100580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6F6673B-6ADB-2765-16E4-433E2CB2569F}"/>
                </a:ext>
              </a:extLst>
            </p:cNvPr>
            <p:cNvSpPr txBox="1"/>
            <p:nvPr/>
          </p:nvSpPr>
          <p:spPr>
            <a:xfrm>
              <a:off x="504168" y="79330"/>
              <a:ext cx="9861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ED7D31"/>
                  </a:solidFill>
                </a:rPr>
                <a:t>03</a:t>
              </a:r>
              <a:endParaRPr lang="ko-KR" altLang="en-US" sz="5400" b="1" dirty="0">
                <a:solidFill>
                  <a:srgbClr val="ED7D31"/>
                </a:solidFill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4E70B19-05ED-BF6F-562C-3F955A713835}"/>
                </a:ext>
              </a:extLst>
            </p:cNvPr>
            <p:cNvGrpSpPr/>
            <p:nvPr/>
          </p:nvGrpSpPr>
          <p:grpSpPr>
            <a:xfrm>
              <a:off x="1083932" y="315695"/>
              <a:ext cx="6265561" cy="769441"/>
              <a:chOff x="1083932" y="315695"/>
              <a:chExt cx="6265561" cy="769441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78FA72F-44E8-D7CF-7863-87C36691F96B}"/>
                  </a:ext>
                </a:extLst>
              </p:cNvPr>
              <p:cNvGrpSpPr/>
              <p:nvPr/>
            </p:nvGrpSpPr>
            <p:grpSpPr>
              <a:xfrm>
                <a:off x="1083932" y="315695"/>
                <a:ext cx="540000" cy="605766"/>
                <a:chOff x="1074601" y="325026"/>
                <a:chExt cx="540000" cy="605766"/>
              </a:xfrm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F4D126EF-6914-F587-019C-D7E4E621E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74601" y="325026"/>
                  <a:ext cx="540000" cy="540000"/>
                </a:xfrm>
                <a:prstGeom prst="line">
                  <a:avLst/>
                </a:prstGeom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3E8CD79B-7AA6-A188-DE47-E92078F61587}"/>
                    </a:ext>
                  </a:extLst>
                </p:cNvPr>
                <p:cNvSpPr/>
                <p:nvPr/>
              </p:nvSpPr>
              <p:spPr>
                <a:xfrm rot="1195881">
                  <a:off x="1134078" y="595315"/>
                  <a:ext cx="305742" cy="335477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FB763C-B322-7C0A-2976-3FDD1F1568C8}"/>
                  </a:ext>
                </a:extLst>
              </p:cNvPr>
              <p:cNvSpPr txBox="1"/>
              <p:nvPr/>
            </p:nvSpPr>
            <p:spPr>
              <a:xfrm>
                <a:off x="1244424" y="315695"/>
                <a:ext cx="610506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분석설계</a:t>
                </a:r>
                <a:r>
                  <a:rPr lang="en-US" altLang="ko-KR" sz="4400" dirty="0"/>
                  <a:t> </a:t>
                </a:r>
                <a:r>
                  <a:rPr lang="en-US" altLang="ko-KR" sz="2400" b="1" dirty="0"/>
                  <a:t>Hexagonal Architecture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이등변 삼각형 73">
                <a:extLst>
                  <a:ext uri="{FF2B5EF4-FFF2-40B4-BE49-F238E27FC236}">
                    <a16:creationId xmlns:a16="http://schemas.microsoft.com/office/drawing/2014/main" id="{65F46D15-0462-77F8-E1A5-E9CF5B4C1DA1}"/>
                  </a:ext>
                </a:extLst>
              </p:cNvPr>
              <p:cNvSpPr/>
              <p:nvPr/>
            </p:nvSpPr>
            <p:spPr>
              <a:xfrm rot="12626200">
                <a:off x="1328603" y="353704"/>
                <a:ext cx="138443" cy="26536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02584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1440</Words>
  <Application>Microsoft Office PowerPoint</Application>
  <PresentationFormat>와이드스크린</PresentationFormat>
  <Paragraphs>392</Paragraphs>
  <Slides>41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-apple-system</vt:lpstr>
      <vt:lpstr>나눔고딕</vt:lpstr>
      <vt:lpstr>Malgun Gothic</vt:lpstr>
      <vt:lpstr>Malgun Gothic</vt:lpstr>
      <vt:lpstr>Arial</vt:lpstr>
      <vt:lpstr>Arial Rounded MT Bold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박인수/개발역량혁신그룹(Technical Hub)</dc:creator>
  <cp:lastModifiedBy>유지연/개발역량혁신그룹(Technical Hub)</cp:lastModifiedBy>
  <cp:revision>117</cp:revision>
  <dcterms:created xsi:type="dcterms:W3CDTF">2022-11-04T13:15:28Z</dcterms:created>
  <dcterms:modified xsi:type="dcterms:W3CDTF">2022-11-08T07:14:15Z</dcterms:modified>
</cp:coreProperties>
</file>